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256" r:id="rId5"/>
    <p:sldId id="259" r:id="rId6"/>
    <p:sldId id="263" r:id="rId7"/>
    <p:sldId id="264" r:id="rId8"/>
    <p:sldId id="261" r:id="rId9"/>
    <p:sldId id="262" r:id="rId10"/>
    <p:sldId id="260" r:id="rId11"/>
    <p:sldId id="276" r:id="rId12"/>
    <p:sldId id="269" r:id="rId13"/>
    <p:sldId id="270" r:id="rId14"/>
    <p:sldId id="271" r:id="rId15"/>
    <p:sldId id="272" r:id="rId16"/>
    <p:sldId id="277" r:id="rId17"/>
    <p:sldId id="278" r:id="rId18"/>
    <p:sldId id="273" r:id="rId19"/>
    <p:sldId id="279" r:id="rId20"/>
    <p:sldId id="281" r:id="rId21"/>
    <p:sldId id="282" r:id="rId22"/>
    <p:sldId id="275" r:id="rId23"/>
    <p:sldId id="265" r:id="rId24"/>
    <p:sldId id="266" r:id="rId25"/>
    <p:sldId id="283" r:id="rId26"/>
    <p:sldId id="287" r:id="rId27"/>
    <p:sldId id="285" r:id="rId28"/>
    <p:sldId id="28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77933C"/>
    <a:srgbClr val="1A965E"/>
    <a:srgbClr val="66FF33"/>
    <a:srgbClr val="EAEFF7"/>
    <a:srgbClr val="D0E3EA"/>
    <a:srgbClr val="4BACC6"/>
    <a:srgbClr val="419BAD"/>
    <a:srgbClr val="15996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3883" autoAdjust="0"/>
  </p:normalViewPr>
  <p:slideViewPr>
    <p:cSldViewPr snapToGrid="0" showGuides="1">
      <p:cViewPr>
        <p:scale>
          <a:sx n="100" d="100"/>
          <a:sy n="100" d="100"/>
        </p:scale>
        <p:origin x="-946" y="17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74BE0C-8806-4A4A-9AF5-B73DCF341BFC}" type="doc">
      <dgm:prSet loTypeId="urn:microsoft.com/office/officeart/2005/8/layout/vProcess5" loCatId="process" qsTypeId="urn:microsoft.com/office/officeart/2005/8/quickstyle/simple1" qsCatId="simple" csTypeId="urn:microsoft.com/office/officeart/2005/8/colors/accent3_3" csCatId="accent3" phldr="1"/>
      <dgm:spPr/>
      <dgm:t>
        <a:bodyPr/>
        <a:lstStyle/>
        <a:p>
          <a:endParaRPr lang="el-GR"/>
        </a:p>
      </dgm:t>
    </dgm:pt>
    <dgm:pt modelId="{AD3BAC4D-0865-4C06-9B87-0F0441396008}">
      <dgm:prSet phldrT="[Text]"/>
      <dgm:spPr/>
      <dgm:t>
        <a:bodyPr/>
        <a:lstStyle/>
        <a:p>
          <a:r>
            <a:rPr lang="en-US" b="1" dirty="0" smtClean="0">
              <a:sym typeface="Wingdings" panose="05000000000000000000" pitchFamily="2" charset="2"/>
            </a:rPr>
            <a:t>10 Thèmes</a:t>
          </a:r>
          <a:endParaRPr lang="el-GR" b="1" dirty="0"/>
        </a:p>
      </dgm:t>
    </dgm:pt>
    <dgm:pt modelId="{4F835990-5B74-4C1F-B042-A9650929200E}" type="parTrans" cxnId="{951966C8-BBAC-464E-9F6C-D6CC864D8395}">
      <dgm:prSet/>
      <dgm:spPr/>
      <dgm:t>
        <a:bodyPr/>
        <a:lstStyle/>
        <a:p>
          <a:endParaRPr lang="el-GR" b="1"/>
        </a:p>
      </dgm:t>
    </dgm:pt>
    <dgm:pt modelId="{554D5E6B-72DA-4DC9-B6FB-5CB0DD02CD8C}" type="sibTrans" cxnId="{951966C8-BBAC-464E-9F6C-D6CC864D8395}">
      <dgm:prSet/>
      <dgm:spPr/>
      <dgm:t>
        <a:bodyPr/>
        <a:lstStyle/>
        <a:p>
          <a:endParaRPr lang="el-GR" b="1"/>
        </a:p>
      </dgm:t>
    </dgm:pt>
    <dgm:pt modelId="{88725E0D-8BE7-4FF6-B4E2-A37E50EFE20A}">
      <dgm:prSet phldrT="[Text]"/>
      <dgm:spPr/>
      <dgm:t>
        <a:bodyPr/>
        <a:lstStyle/>
        <a:p>
          <a:r>
            <a:rPr lang="en-US" b="1" dirty="0" smtClean="0">
              <a:sym typeface="Wingdings" panose="05000000000000000000" pitchFamily="2" charset="2"/>
            </a:rPr>
            <a:t>39 Catégories</a:t>
          </a:r>
          <a:endParaRPr lang="el-GR" b="1" dirty="0"/>
        </a:p>
      </dgm:t>
    </dgm:pt>
    <dgm:pt modelId="{81206D5A-1AB8-4B26-8A7A-05E7730A5E43}" type="parTrans" cxnId="{367273F1-55A0-41D9-A8C3-5900562321AD}">
      <dgm:prSet/>
      <dgm:spPr/>
      <dgm:t>
        <a:bodyPr/>
        <a:lstStyle/>
        <a:p>
          <a:endParaRPr lang="el-GR" b="1"/>
        </a:p>
      </dgm:t>
    </dgm:pt>
    <dgm:pt modelId="{3EF223F3-EB77-41C0-837D-FDA9F4D8E4D4}" type="sibTrans" cxnId="{367273F1-55A0-41D9-A8C3-5900562321AD}">
      <dgm:prSet/>
      <dgm:spPr/>
      <dgm:t>
        <a:bodyPr/>
        <a:lstStyle/>
        <a:p>
          <a:endParaRPr lang="el-GR" b="1"/>
        </a:p>
      </dgm:t>
    </dgm:pt>
    <dgm:pt modelId="{15432C0E-911A-483A-A91E-E22F1CD67D77}">
      <dgm:prSet phldrT="[Text]"/>
      <dgm:spPr/>
      <dgm:t>
        <a:bodyPr/>
        <a:lstStyle/>
        <a:p>
          <a:r>
            <a:rPr lang="en-US" b="1" dirty="0" smtClean="0">
              <a:sym typeface="Wingdings" panose="05000000000000000000" pitchFamily="2" charset="2"/>
            </a:rPr>
            <a:t>99 Critères / Indicateurs </a:t>
          </a:r>
          <a:endParaRPr lang="el-GR" b="1" dirty="0"/>
        </a:p>
      </dgm:t>
    </dgm:pt>
    <dgm:pt modelId="{2ADDBB67-0867-4F1D-84BD-B9BF98E46A11}" type="parTrans" cxnId="{ABBF4368-8682-4499-A686-AFDC86BA76CF}">
      <dgm:prSet/>
      <dgm:spPr/>
      <dgm:t>
        <a:bodyPr/>
        <a:lstStyle/>
        <a:p>
          <a:endParaRPr lang="el-GR" b="1"/>
        </a:p>
      </dgm:t>
    </dgm:pt>
    <dgm:pt modelId="{11699EAF-3A99-4949-B891-BC195D39ACC7}" type="sibTrans" cxnId="{ABBF4368-8682-4499-A686-AFDC86BA76CF}">
      <dgm:prSet/>
      <dgm:spPr/>
      <dgm:t>
        <a:bodyPr/>
        <a:lstStyle/>
        <a:p>
          <a:endParaRPr lang="el-GR" b="1"/>
        </a:p>
      </dgm:t>
    </dgm:pt>
    <dgm:pt modelId="{4EB8EB86-673A-4E46-9375-D0BECFB1608B}">
      <dgm:prSet phldrT="[Text]"/>
      <dgm:spPr/>
      <dgm:t>
        <a:bodyPr/>
        <a:lstStyle/>
        <a:p>
          <a:r>
            <a:rPr lang="en-US" b="1" dirty="0" smtClean="0">
              <a:solidFill>
                <a:srgbClr val="159961"/>
              </a:solidFill>
              <a:sym typeface="Wingdings" panose="05000000000000000000" pitchFamily="2" charset="2"/>
            </a:rPr>
            <a:t>10 KPI</a:t>
          </a:r>
          <a:endParaRPr lang="el-GR" b="1" dirty="0"/>
        </a:p>
      </dgm:t>
    </dgm:pt>
    <dgm:pt modelId="{CA86AD72-37DE-41FC-B77A-DA4CE2A2A0D2}" type="parTrans" cxnId="{6F52102A-0BA8-4906-A7A7-DCEA72808680}">
      <dgm:prSet/>
      <dgm:spPr/>
      <dgm:t>
        <a:bodyPr/>
        <a:lstStyle/>
        <a:p>
          <a:endParaRPr lang="el-GR" b="1"/>
        </a:p>
      </dgm:t>
    </dgm:pt>
    <dgm:pt modelId="{A90C98BA-EA2C-40FE-A20B-B799981E0050}" type="sibTrans" cxnId="{6F52102A-0BA8-4906-A7A7-DCEA72808680}">
      <dgm:prSet/>
      <dgm:spPr/>
      <dgm:t>
        <a:bodyPr/>
        <a:lstStyle/>
        <a:p>
          <a:endParaRPr lang="el-GR" b="1"/>
        </a:p>
      </dgm:t>
    </dgm:pt>
    <dgm:pt modelId="{E643B0A2-81A6-4D67-8354-BEEE8F37CACB}" type="pres">
      <dgm:prSet presAssocID="{F474BE0C-8806-4A4A-9AF5-B73DCF341BFC}" presName="outerComposite" presStyleCnt="0">
        <dgm:presLayoutVars>
          <dgm:chMax val="5"/>
          <dgm:dir/>
          <dgm:resizeHandles val="exact"/>
        </dgm:presLayoutVars>
      </dgm:prSet>
      <dgm:spPr/>
      <dgm:t>
        <a:bodyPr/>
        <a:lstStyle/>
        <a:p>
          <a:endParaRPr lang="en-US"/>
        </a:p>
      </dgm:t>
    </dgm:pt>
    <dgm:pt modelId="{9162EFDF-E780-429E-823A-A1ADA3315968}" type="pres">
      <dgm:prSet presAssocID="{F474BE0C-8806-4A4A-9AF5-B73DCF341BFC}" presName="dummyMaxCanvas" presStyleCnt="0">
        <dgm:presLayoutVars/>
      </dgm:prSet>
      <dgm:spPr/>
    </dgm:pt>
    <dgm:pt modelId="{C58E0C62-4573-43D4-AC18-16AB6BE4322F}" type="pres">
      <dgm:prSet presAssocID="{F474BE0C-8806-4A4A-9AF5-B73DCF341BFC}" presName="FourNodes_1" presStyleLbl="node1" presStyleIdx="0" presStyleCnt="4" custLinFactNeighborX="-9427" custLinFactNeighborY="2693">
        <dgm:presLayoutVars>
          <dgm:bulletEnabled val="1"/>
        </dgm:presLayoutVars>
      </dgm:prSet>
      <dgm:spPr/>
      <dgm:t>
        <a:bodyPr/>
        <a:lstStyle/>
        <a:p>
          <a:endParaRPr lang="en-US"/>
        </a:p>
      </dgm:t>
    </dgm:pt>
    <dgm:pt modelId="{CC29547D-D43B-4578-AB81-9548AD3E7F86}" type="pres">
      <dgm:prSet presAssocID="{F474BE0C-8806-4A4A-9AF5-B73DCF341BFC}" presName="FourNodes_2" presStyleLbl="node1" presStyleIdx="1" presStyleCnt="4">
        <dgm:presLayoutVars>
          <dgm:bulletEnabled val="1"/>
        </dgm:presLayoutVars>
      </dgm:prSet>
      <dgm:spPr/>
      <dgm:t>
        <a:bodyPr/>
        <a:lstStyle/>
        <a:p>
          <a:endParaRPr lang="en-US"/>
        </a:p>
      </dgm:t>
    </dgm:pt>
    <dgm:pt modelId="{A9F75032-4EAF-4B65-B363-6A9F1A2839DE}" type="pres">
      <dgm:prSet presAssocID="{F474BE0C-8806-4A4A-9AF5-B73DCF341BFC}" presName="FourNodes_3" presStyleLbl="node1" presStyleIdx="2" presStyleCnt="4">
        <dgm:presLayoutVars>
          <dgm:bulletEnabled val="1"/>
        </dgm:presLayoutVars>
      </dgm:prSet>
      <dgm:spPr/>
      <dgm:t>
        <a:bodyPr/>
        <a:lstStyle/>
        <a:p>
          <a:endParaRPr lang="en-US"/>
        </a:p>
      </dgm:t>
    </dgm:pt>
    <dgm:pt modelId="{F27A5B57-7292-4CD8-8A0B-E3F3F3BC0BC1}" type="pres">
      <dgm:prSet presAssocID="{F474BE0C-8806-4A4A-9AF5-B73DCF341BFC}" presName="FourNodes_4" presStyleLbl="node1" presStyleIdx="3" presStyleCnt="4">
        <dgm:presLayoutVars>
          <dgm:bulletEnabled val="1"/>
        </dgm:presLayoutVars>
      </dgm:prSet>
      <dgm:spPr/>
      <dgm:t>
        <a:bodyPr/>
        <a:lstStyle/>
        <a:p>
          <a:endParaRPr lang="el-GR"/>
        </a:p>
      </dgm:t>
    </dgm:pt>
    <dgm:pt modelId="{434E513D-64CA-43B8-BCC9-BAAD5E05560D}" type="pres">
      <dgm:prSet presAssocID="{F474BE0C-8806-4A4A-9AF5-B73DCF341BFC}" presName="FourConn_1-2" presStyleLbl="fgAccFollowNode1" presStyleIdx="0" presStyleCnt="3">
        <dgm:presLayoutVars>
          <dgm:bulletEnabled val="1"/>
        </dgm:presLayoutVars>
      </dgm:prSet>
      <dgm:spPr/>
      <dgm:t>
        <a:bodyPr/>
        <a:lstStyle/>
        <a:p>
          <a:endParaRPr lang="en-US"/>
        </a:p>
      </dgm:t>
    </dgm:pt>
    <dgm:pt modelId="{285D345B-1C00-47CD-97F6-62C361FE4B52}" type="pres">
      <dgm:prSet presAssocID="{F474BE0C-8806-4A4A-9AF5-B73DCF341BFC}" presName="FourConn_2-3" presStyleLbl="fgAccFollowNode1" presStyleIdx="1" presStyleCnt="3">
        <dgm:presLayoutVars>
          <dgm:bulletEnabled val="1"/>
        </dgm:presLayoutVars>
      </dgm:prSet>
      <dgm:spPr/>
      <dgm:t>
        <a:bodyPr/>
        <a:lstStyle/>
        <a:p>
          <a:endParaRPr lang="en-US"/>
        </a:p>
      </dgm:t>
    </dgm:pt>
    <dgm:pt modelId="{AE015B74-51BC-4EBE-84F8-DC8794F3FC99}" type="pres">
      <dgm:prSet presAssocID="{F474BE0C-8806-4A4A-9AF5-B73DCF341BFC}" presName="FourConn_3-4" presStyleLbl="fgAccFollowNode1" presStyleIdx="2" presStyleCnt="3">
        <dgm:presLayoutVars>
          <dgm:bulletEnabled val="1"/>
        </dgm:presLayoutVars>
      </dgm:prSet>
      <dgm:spPr/>
      <dgm:t>
        <a:bodyPr/>
        <a:lstStyle/>
        <a:p>
          <a:endParaRPr lang="en-US"/>
        </a:p>
      </dgm:t>
    </dgm:pt>
    <dgm:pt modelId="{DA0039FD-1D6E-41CB-AD23-195A1B007BAB}" type="pres">
      <dgm:prSet presAssocID="{F474BE0C-8806-4A4A-9AF5-B73DCF341BFC}" presName="FourNodes_1_text" presStyleLbl="node1" presStyleIdx="3" presStyleCnt="4">
        <dgm:presLayoutVars>
          <dgm:bulletEnabled val="1"/>
        </dgm:presLayoutVars>
      </dgm:prSet>
      <dgm:spPr/>
      <dgm:t>
        <a:bodyPr/>
        <a:lstStyle/>
        <a:p>
          <a:endParaRPr lang="en-US"/>
        </a:p>
      </dgm:t>
    </dgm:pt>
    <dgm:pt modelId="{F88EF931-66E3-487E-A3B8-8F26272D57FF}" type="pres">
      <dgm:prSet presAssocID="{F474BE0C-8806-4A4A-9AF5-B73DCF341BFC}" presName="FourNodes_2_text" presStyleLbl="node1" presStyleIdx="3" presStyleCnt="4">
        <dgm:presLayoutVars>
          <dgm:bulletEnabled val="1"/>
        </dgm:presLayoutVars>
      </dgm:prSet>
      <dgm:spPr/>
      <dgm:t>
        <a:bodyPr/>
        <a:lstStyle/>
        <a:p>
          <a:endParaRPr lang="en-US"/>
        </a:p>
      </dgm:t>
    </dgm:pt>
    <dgm:pt modelId="{81B03A88-F8A4-4E97-BE80-78DF5AE8A9E0}" type="pres">
      <dgm:prSet presAssocID="{F474BE0C-8806-4A4A-9AF5-B73DCF341BFC}" presName="FourNodes_3_text" presStyleLbl="node1" presStyleIdx="3" presStyleCnt="4">
        <dgm:presLayoutVars>
          <dgm:bulletEnabled val="1"/>
        </dgm:presLayoutVars>
      </dgm:prSet>
      <dgm:spPr/>
      <dgm:t>
        <a:bodyPr/>
        <a:lstStyle/>
        <a:p>
          <a:endParaRPr lang="en-US"/>
        </a:p>
      </dgm:t>
    </dgm:pt>
    <dgm:pt modelId="{D4839AF2-2A6B-4500-8AEE-9DC99E35111E}" type="pres">
      <dgm:prSet presAssocID="{F474BE0C-8806-4A4A-9AF5-B73DCF341BFC}" presName="FourNodes_4_text" presStyleLbl="node1" presStyleIdx="3" presStyleCnt="4">
        <dgm:presLayoutVars>
          <dgm:bulletEnabled val="1"/>
        </dgm:presLayoutVars>
      </dgm:prSet>
      <dgm:spPr/>
      <dgm:t>
        <a:bodyPr/>
        <a:lstStyle/>
        <a:p>
          <a:endParaRPr lang="el-GR"/>
        </a:p>
      </dgm:t>
    </dgm:pt>
  </dgm:ptLst>
  <dgm:cxnLst>
    <dgm:cxn modelId="{B0650DC5-647D-4C56-9127-4250D8280949}" type="presOf" srcId="{F474BE0C-8806-4A4A-9AF5-B73DCF341BFC}" destId="{E643B0A2-81A6-4D67-8354-BEEE8F37CACB}" srcOrd="0" destOrd="0" presId="urn:microsoft.com/office/officeart/2005/8/layout/vProcess5"/>
    <dgm:cxn modelId="{8A12255C-EB4E-47CF-8E4F-4CBD166CF957}" type="presOf" srcId="{88725E0D-8BE7-4FF6-B4E2-A37E50EFE20A}" destId="{F88EF931-66E3-487E-A3B8-8F26272D57FF}" srcOrd="1" destOrd="0" presId="urn:microsoft.com/office/officeart/2005/8/layout/vProcess5"/>
    <dgm:cxn modelId="{068FC2E6-0B74-4AFF-8C7C-A7F14B8CCBC6}" type="presOf" srcId="{4EB8EB86-673A-4E46-9375-D0BECFB1608B}" destId="{D4839AF2-2A6B-4500-8AEE-9DC99E35111E}" srcOrd="1" destOrd="0" presId="urn:microsoft.com/office/officeart/2005/8/layout/vProcess5"/>
    <dgm:cxn modelId="{367273F1-55A0-41D9-A8C3-5900562321AD}" srcId="{F474BE0C-8806-4A4A-9AF5-B73DCF341BFC}" destId="{88725E0D-8BE7-4FF6-B4E2-A37E50EFE20A}" srcOrd="1" destOrd="0" parTransId="{81206D5A-1AB8-4B26-8A7A-05E7730A5E43}" sibTransId="{3EF223F3-EB77-41C0-837D-FDA9F4D8E4D4}"/>
    <dgm:cxn modelId="{8A04CCC3-BA35-407A-B574-BE2CFCEA95ED}" type="presOf" srcId="{3EF223F3-EB77-41C0-837D-FDA9F4D8E4D4}" destId="{285D345B-1C00-47CD-97F6-62C361FE4B52}" srcOrd="0" destOrd="0" presId="urn:microsoft.com/office/officeart/2005/8/layout/vProcess5"/>
    <dgm:cxn modelId="{0370D42C-50E7-4635-B932-BFFAC97251DA}" type="presOf" srcId="{11699EAF-3A99-4949-B891-BC195D39ACC7}" destId="{AE015B74-51BC-4EBE-84F8-DC8794F3FC99}" srcOrd="0" destOrd="0" presId="urn:microsoft.com/office/officeart/2005/8/layout/vProcess5"/>
    <dgm:cxn modelId="{E2A914CA-0342-448B-8081-1C9F344FA099}" type="presOf" srcId="{554D5E6B-72DA-4DC9-B6FB-5CB0DD02CD8C}" destId="{434E513D-64CA-43B8-BCC9-BAAD5E05560D}" srcOrd="0" destOrd="0" presId="urn:microsoft.com/office/officeart/2005/8/layout/vProcess5"/>
    <dgm:cxn modelId="{6F52102A-0BA8-4906-A7A7-DCEA72808680}" srcId="{F474BE0C-8806-4A4A-9AF5-B73DCF341BFC}" destId="{4EB8EB86-673A-4E46-9375-D0BECFB1608B}" srcOrd="3" destOrd="0" parTransId="{CA86AD72-37DE-41FC-B77A-DA4CE2A2A0D2}" sibTransId="{A90C98BA-EA2C-40FE-A20B-B799981E0050}"/>
    <dgm:cxn modelId="{131E5DCD-7A09-44C8-B8F4-FF73C0FF7312}" type="presOf" srcId="{4EB8EB86-673A-4E46-9375-D0BECFB1608B}" destId="{F27A5B57-7292-4CD8-8A0B-E3F3F3BC0BC1}" srcOrd="0" destOrd="0" presId="urn:microsoft.com/office/officeart/2005/8/layout/vProcess5"/>
    <dgm:cxn modelId="{5114D7BD-CE9E-466F-89ED-5ECB59CA2651}" type="presOf" srcId="{88725E0D-8BE7-4FF6-B4E2-A37E50EFE20A}" destId="{CC29547D-D43B-4578-AB81-9548AD3E7F86}" srcOrd="0" destOrd="0" presId="urn:microsoft.com/office/officeart/2005/8/layout/vProcess5"/>
    <dgm:cxn modelId="{ABBF4368-8682-4499-A686-AFDC86BA76CF}" srcId="{F474BE0C-8806-4A4A-9AF5-B73DCF341BFC}" destId="{15432C0E-911A-483A-A91E-E22F1CD67D77}" srcOrd="2" destOrd="0" parTransId="{2ADDBB67-0867-4F1D-84BD-B9BF98E46A11}" sibTransId="{11699EAF-3A99-4949-B891-BC195D39ACC7}"/>
    <dgm:cxn modelId="{A5FAC50F-407B-4EB1-B68F-64A37C39E77C}" type="presOf" srcId="{15432C0E-911A-483A-A91E-E22F1CD67D77}" destId="{81B03A88-F8A4-4E97-BE80-78DF5AE8A9E0}" srcOrd="1" destOrd="0" presId="urn:microsoft.com/office/officeart/2005/8/layout/vProcess5"/>
    <dgm:cxn modelId="{42FA693C-9D72-463F-A846-99B9479955B2}" type="presOf" srcId="{AD3BAC4D-0865-4C06-9B87-0F0441396008}" destId="{DA0039FD-1D6E-41CB-AD23-195A1B007BAB}" srcOrd="1" destOrd="0" presId="urn:microsoft.com/office/officeart/2005/8/layout/vProcess5"/>
    <dgm:cxn modelId="{B63BCDEE-80B9-4A5E-B88A-0BD99FA6ACF6}" type="presOf" srcId="{AD3BAC4D-0865-4C06-9B87-0F0441396008}" destId="{C58E0C62-4573-43D4-AC18-16AB6BE4322F}" srcOrd="0" destOrd="0" presId="urn:microsoft.com/office/officeart/2005/8/layout/vProcess5"/>
    <dgm:cxn modelId="{951966C8-BBAC-464E-9F6C-D6CC864D8395}" srcId="{F474BE0C-8806-4A4A-9AF5-B73DCF341BFC}" destId="{AD3BAC4D-0865-4C06-9B87-0F0441396008}" srcOrd="0" destOrd="0" parTransId="{4F835990-5B74-4C1F-B042-A9650929200E}" sibTransId="{554D5E6B-72DA-4DC9-B6FB-5CB0DD02CD8C}"/>
    <dgm:cxn modelId="{8E385600-0607-4115-BB1F-641BB506EA4F}" type="presOf" srcId="{15432C0E-911A-483A-A91E-E22F1CD67D77}" destId="{A9F75032-4EAF-4B65-B363-6A9F1A2839DE}" srcOrd="0" destOrd="0" presId="urn:microsoft.com/office/officeart/2005/8/layout/vProcess5"/>
    <dgm:cxn modelId="{4C530E14-B41E-4E81-B72D-01D7C136948A}" type="presParOf" srcId="{E643B0A2-81A6-4D67-8354-BEEE8F37CACB}" destId="{9162EFDF-E780-429E-823A-A1ADA3315968}" srcOrd="0" destOrd="0" presId="urn:microsoft.com/office/officeart/2005/8/layout/vProcess5"/>
    <dgm:cxn modelId="{E3CEE797-4658-4F32-8324-D7D6D72940FE}" type="presParOf" srcId="{E643B0A2-81A6-4D67-8354-BEEE8F37CACB}" destId="{C58E0C62-4573-43D4-AC18-16AB6BE4322F}" srcOrd="1" destOrd="0" presId="urn:microsoft.com/office/officeart/2005/8/layout/vProcess5"/>
    <dgm:cxn modelId="{26329E98-6DF2-4C1A-BDE7-9C8986727625}" type="presParOf" srcId="{E643B0A2-81A6-4D67-8354-BEEE8F37CACB}" destId="{CC29547D-D43B-4578-AB81-9548AD3E7F86}" srcOrd="2" destOrd="0" presId="urn:microsoft.com/office/officeart/2005/8/layout/vProcess5"/>
    <dgm:cxn modelId="{D3131D71-6011-4D9C-8E34-6BD776030A75}" type="presParOf" srcId="{E643B0A2-81A6-4D67-8354-BEEE8F37CACB}" destId="{A9F75032-4EAF-4B65-B363-6A9F1A2839DE}" srcOrd="3" destOrd="0" presId="urn:microsoft.com/office/officeart/2005/8/layout/vProcess5"/>
    <dgm:cxn modelId="{F3E9FCFA-8A5C-4973-98A7-B9E582736B2E}" type="presParOf" srcId="{E643B0A2-81A6-4D67-8354-BEEE8F37CACB}" destId="{F27A5B57-7292-4CD8-8A0B-E3F3F3BC0BC1}" srcOrd="4" destOrd="0" presId="urn:microsoft.com/office/officeart/2005/8/layout/vProcess5"/>
    <dgm:cxn modelId="{7517B218-239E-47D8-AB30-E5426F7602C9}" type="presParOf" srcId="{E643B0A2-81A6-4D67-8354-BEEE8F37CACB}" destId="{434E513D-64CA-43B8-BCC9-BAAD5E05560D}" srcOrd="5" destOrd="0" presId="urn:microsoft.com/office/officeart/2005/8/layout/vProcess5"/>
    <dgm:cxn modelId="{FECDFA78-ABC1-4C28-A4F4-05E2ADC3F396}" type="presParOf" srcId="{E643B0A2-81A6-4D67-8354-BEEE8F37CACB}" destId="{285D345B-1C00-47CD-97F6-62C361FE4B52}" srcOrd="6" destOrd="0" presId="urn:microsoft.com/office/officeart/2005/8/layout/vProcess5"/>
    <dgm:cxn modelId="{2E3AA3CD-4665-483F-8C75-C0311832724C}" type="presParOf" srcId="{E643B0A2-81A6-4D67-8354-BEEE8F37CACB}" destId="{AE015B74-51BC-4EBE-84F8-DC8794F3FC99}" srcOrd="7" destOrd="0" presId="urn:microsoft.com/office/officeart/2005/8/layout/vProcess5"/>
    <dgm:cxn modelId="{4B16D5F8-36B5-4CCE-AA41-D3A11F22D94E}" type="presParOf" srcId="{E643B0A2-81A6-4D67-8354-BEEE8F37CACB}" destId="{DA0039FD-1D6E-41CB-AD23-195A1B007BAB}" srcOrd="8" destOrd="0" presId="urn:microsoft.com/office/officeart/2005/8/layout/vProcess5"/>
    <dgm:cxn modelId="{8B2B1B34-A99E-4022-A745-65F20301007A}" type="presParOf" srcId="{E643B0A2-81A6-4D67-8354-BEEE8F37CACB}" destId="{F88EF931-66E3-487E-A3B8-8F26272D57FF}" srcOrd="9" destOrd="0" presId="urn:microsoft.com/office/officeart/2005/8/layout/vProcess5"/>
    <dgm:cxn modelId="{10652AA7-F9A8-4C4B-9C3A-CCE7B909ABBE}" type="presParOf" srcId="{E643B0A2-81A6-4D67-8354-BEEE8F37CACB}" destId="{81B03A88-F8A4-4E97-BE80-78DF5AE8A9E0}" srcOrd="10" destOrd="0" presId="urn:microsoft.com/office/officeart/2005/8/layout/vProcess5"/>
    <dgm:cxn modelId="{44265983-DD59-4CBD-BCE1-5CCFA6371799}" type="presParOf" srcId="{E643B0A2-81A6-4D67-8354-BEEE8F37CACB}" destId="{D4839AF2-2A6B-4500-8AEE-9DC99E35111E}" srcOrd="11" destOrd="0" presId="urn:microsoft.com/office/officeart/2005/8/layout/vProcess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AC6834-7F4D-41A1-A54B-7A94F1142832}" type="doc">
      <dgm:prSet loTypeId="urn:microsoft.com/office/officeart/2005/8/layout/list1" loCatId="list" qsTypeId="urn:microsoft.com/office/officeart/2005/8/quickstyle/simple1" qsCatId="simple" csTypeId="urn:microsoft.com/office/officeart/2005/8/colors/accent3_1" csCatId="accent3" phldr="1"/>
      <dgm:spPr/>
      <dgm:t>
        <a:bodyPr/>
        <a:lstStyle/>
        <a:p>
          <a:endParaRPr lang="it-IT"/>
        </a:p>
      </dgm:t>
    </dgm:pt>
    <dgm:pt modelId="{166B02A3-DB51-4A17-AB43-5DF46C00ABA9}">
      <dgm:prSet phldrT="[Testo]" custT="1"/>
      <dgm:spPr/>
      <dgm:t>
        <a:bodyPr/>
        <a:lstStyle/>
        <a:p>
          <a:r>
            <a:rPr lang="en-US" sz="1600" b="1" dirty="0">
              <a:latin typeface="+mn-lt"/>
              <a:ea typeface="Verdana" panose="020B0604030504040204" pitchFamily="34" charset="0"/>
            </a:rPr>
            <a:t>Caractérisation : la </a:t>
          </a:r>
          <a:r>
            <a:rPr lang="en-US" sz="1600" b="0" dirty="0" smtClean="0">
              <a:latin typeface="+mn-lt"/>
              <a:ea typeface="Verdana" panose="020B0604030504040204" pitchFamily="34" charset="0"/>
            </a:rPr>
            <a:t>performance du voisinage est </a:t>
          </a:r>
          <a:r>
            <a:rPr lang="en-US" sz="1600" b="0" dirty="0">
              <a:latin typeface="+mn-lt"/>
              <a:ea typeface="Verdana" panose="020B0604030504040204" pitchFamily="34" charset="0"/>
            </a:rPr>
            <a:t>quantifiée au moyen d</a:t>
          </a:r>
          <a:r>
            <a:rPr lang="en-US" sz="1600" b="0" dirty="0" smtClean="0">
              <a:latin typeface="+mn-lt"/>
              <a:ea typeface="Verdana" panose="020B0604030504040204" pitchFamily="34" charset="0"/>
            </a:rPr>
            <a:t>’</a:t>
          </a:r>
          <a:r>
            <a:rPr lang="en-US" sz="1600" b="0" dirty="0">
              <a:latin typeface="+mn-lt"/>
              <a:ea typeface="Verdana" panose="020B0604030504040204" pitchFamily="34" charset="0"/>
            </a:rPr>
            <a:t>indicateurs </a:t>
          </a:r>
          <a:r>
            <a:rPr lang="en-US" sz="1600" b="0" dirty="0" smtClean="0">
              <a:latin typeface="+mn-lt"/>
              <a:ea typeface="Verdana" panose="020B0604030504040204" pitchFamily="34" charset="0"/>
            </a:rPr>
            <a:t>associés à chaque critère </a:t>
          </a:r>
          <a:endParaRPr lang="it-IT" sz="1600" b="0" dirty="0">
            <a:latin typeface="+mn-lt"/>
            <a:ea typeface="Verdana" panose="020B0604030504040204" pitchFamily="34" charset="0"/>
          </a:endParaRPr>
        </a:p>
      </dgm:t>
    </dgm:pt>
    <dgm:pt modelId="{E66C77FC-815D-459C-9A0A-5224E324DB50}" type="parTrans" cxnId="{D754414C-9764-45C8-8953-A008874A0ED4}">
      <dgm:prSet/>
      <dgm:spPr/>
      <dgm:t>
        <a:bodyPr/>
        <a:lstStyle/>
        <a:p>
          <a:endParaRPr lang="it-IT">
            <a:latin typeface="+mn-lt"/>
          </a:endParaRPr>
        </a:p>
      </dgm:t>
    </dgm:pt>
    <dgm:pt modelId="{CB8B6E7F-5FD3-46E9-A89C-EED9356F7652}" type="sibTrans" cxnId="{D754414C-9764-45C8-8953-A008874A0ED4}">
      <dgm:prSet/>
      <dgm:spPr/>
      <dgm:t>
        <a:bodyPr/>
        <a:lstStyle/>
        <a:p>
          <a:endParaRPr lang="it-IT">
            <a:latin typeface="+mn-lt"/>
          </a:endParaRPr>
        </a:p>
      </dgm:t>
    </dgm:pt>
    <dgm:pt modelId="{D638A404-00D3-4707-A7F6-827035BBD9ED}">
      <dgm:prSet phldrT="[Testo]" custT="1"/>
      <dgm:spPr/>
      <dgm:t>
        <a:bodyPr/>
        <a:lstStyle/>
        <a:p>
          <a:r>
            <a:rPr lang="en-US" sz="1600" b="1" dirty="0">
              <a:latin typeface="+mn-lt"/>
              <a:ea typeface="Verdana" panose="020B0604030504040204" pitchFamily="34" charset="0"/>
            </a:rPr>
            <a:t>Normalisation</a:t>
          </a:r>
          <a:r>
            <a:rPr lang="en-US" sz="1600" dirty="0">
              <a:latin typeface="+mn-lt"/>
              <a:ea typeface="Verdana" panose="020B0604030504040204" pitchFamily="34" charset="0"/>
            </a:rPr>
            <a:t> : les valeurs </a:t>
          </a:r>
          <a:r>
            <a:rPr lang="en-US" sz="1600" dirty="0" smtClean="0">
              <a:latin typeface="+mn-lt"/>
              <a:ea typeface="Verdana" panose="020B0604030504040204" pitchFamily="34" charset="0"/>
            </a:rPr>
            <a:t>des indicateurs</a:t>
          </a:r>
          <a:r>
            <a:rPr lang="en-US" sz="1600" dirty="0">
              <a:latin typeface="+mn-lt"/>
              <a:ea typeface="Verdana" panose="020B0604030504040204" pitchFamily="34" charset="0"/>
            </a:rPr>
            <a:t> sont </a:t>
          </a:r>
          <a:r>
            <a:rPr lang="en-US" sz="1600" dirty="0" smtClean="0">
              <a:latin typeface="+mn-lt"/>
              <a:ea typeface="Verdana" panose="020B0604030504040204" pitchFamily="34" charset="0"/>
            </a:rPr>
            <a:t>dimensionnées </a:t>
          </a:r>
          <a:r>
            <a:rPr lang="en-US" sz="1600" dirty="0">
              <a:latin typeface="+mn-lt"/>
              <a:ea typeface="Verdana" panose="020B0604030504040204" pitchFamily="34" charset="0"/>
            </a:rPr>
            <a:t>et redimensionnées dans un intervalle approprié, appelé intervalle de normalisation. La normalisation consiste en l'attribution d'un score à la valeur de l'indicateur.</a:t>
          </a:r>
          <a:endParaRPr lang="it-IT" sz="1600" dirty="0">
            <a:latin typeface="+mn-lt"/>
            <a:ea typeface="Verdana" panose="020B0604030504040204" pitchFamily="34" charset="0"/>
          </a:endParaRPr>
        </a:p>
      </dgm:t>
    </dgm:pt>
    <dgm:pt modelId="{360403F7-64FD-492F-AB5F-E89CA15ED256}" type="parTrans" cxnId="{71F9C0DA-E955-455D-A598-72B431370744}">
      <dgm:prSet/>
      <dgm:spPr/>
      <dgm:t>
        <a:bodyPr/>
        <a:lstStyle/>
        <a:p>
          <a:endParaRPr lang="it-IT">
            <a:latin typeface="+mn-lt"/>
          </a:endParaRPr>
        </a:p>
      </dgm:t>
    </dgm:pt>
    <dgm:pt modelId="{62EBBC1F-4668-4595-87EB-BA5AC46262AF}" type="sibTrans" cxnId="{71F9C0DA-E955-455D-A598-72B431370744}">
      <dgm:prSet/>
      <dgm:spPr/>
      <dgm:t>
        <a:bodyPr/>
        <a:lstStyle/>
        <a:p>
          <a:endParaRPr lang="it-IT">
            <a:latin typeface="+mn-lt"/>
          </a:endParaRPr>
        </a:p>
      </dgm:t>
    </dgm:pt>
    <dgm:pt modelId="{938DBABF-A3D8-44AD-B9BD-7CBCFD5B7432}">
      <dgm:prSet phldrT="[Testo]" custT="1"/>
      <dgm:spPr/>
      <dgm:t>
        <a:bodyPr/>
        <a:lstStyle/>
        <a:p>
          <a:r>
            <a:rPr lang="en-US" sz="1600" b="1" dirty="0">
              <a:latin typeface="+mn-lt"/>
              <a:ea typeface="Verdana" panose="020B0604030504040204" pitchFamily="34" charset="0"/>
            </a:rPr>
            <a:t>Agrégation</a:t>
          </a:r>
          <a:r>
            <a:rPr lang="en-US" sz="1600" dirty="0">
              <a:latin typeface="+mn-lt"/>
              <a:ea typeface="Verdana" panose="020B0604030504040204" pitchFamily="34" charset="0"/>
            </a:rPr>
            <a:t> : les scores </a:t>
          </a:r>
          <a:r>
            <a:rPr lang="en-US" sz="1600" dirty="0" smtClean="0">
              <a:latin typeface="+mn-lt"/>
              <a:ea typeface="Verdana" panose="020B0604030504040204" pitchFamily="34" charset="0"/>
            </a:rPr>
            <a:t>normalisés</a:t>
          </a:r>
          <a:r>
            <a:rPr lang="en-US" sz="1600" dirty="0">
              <a:latin typeface="+mn-lt"/>
              <a:ea typeface="Verdana" panose="020B0604030504040204" pitchFamily="34" charset="0"/>
            </a:rPr>
            <a:t> sont combinés par des sommes pondérées pour produire le </a:t>
          </a:r>
          <a:r>
            <a:rPr lang="en-US" sz="1600" dirty="0" smtClean="0">
              <a:latin typeface="+mn-lt"/>
              <a:ea typeface="Verdana" panose="020B0604030504040204" pitchFamily="34" charset="0"/>
            </a:rPr>
            <a:t>score de durabilité</a:t>
          </a:r>
          <a:r>
            <a:rPr lang="en-US" sz="1600" dirty="0">
              <a:latin typeface="+mn-lt"/>
              <a:ea typeface="Verdana" panose="020B0604030504040204" pitchFamily="34" charset="0"/>
            </a:rPr>
            <a:t> final. </a:t>
          </a:r>
          <a:endParaRPr lang="it-IT" sz="1600" dirty="0">
            <a:latin typeface="+mn-lt"/>
            <a:ea typeface="Verdana" panose="020B0604030504040204" pitchFamily="34" charset="0"/>
          </a:endParaRPr>
        </a:p>
      </dgm:t>
    </dgm:pt>
    <dgm:pt modelId="{8A468CD0-EC03-43B1-8F4B-81A088CC707D}" type="parTrans" cxnId="{7956FF21-8290-4DA2-8704-7BD9D55A0B47}">
      <dgm:prSet/>
      <dgm:spPr/>
      <dgm:t>
        <a:bodyPr/>
        <a:lstStyle/>
        <a:p>
          <a:endParaRPr lang="it-IT">
            <a:latin typeface="+mn-lt"/>
          </a:endParaRPr>
        </a:p>
      </dgm:t>
    </dgm:pt>
    <dgm:pt modelId="{60DD0BB8-8C01-4367-BF6C-9D4EC7CF4170}" type="sibTrans" cxnId="{7956FF21-8290-4DA2-8704-7BD9D55A0B47}">
      <dgm:prSet/>
      <dgm:spPr/>
      <dgm:t>
        <a:bodyPr/>
        <a:lstStyle/>
        <a:p>
          <a:endParaRPr lang="it-IT">
            <a:latin typeface="+mn-lt"/>
          </a:endParaRPr>
        </a:p>
      </dgm:t>
    </dgm:pt>
    <dgm:pt modelId="{2683088B-F404-47D5-B87F-151255CFB19F}" type="pres">
      <dgm:prSet presAssocID="{B6AC6834-7F4D-41A1-A54B-7A94F1142832}" presName="linear" presStyleCnt="0">
        <dgm:presLayoutVars>
          <dgm:dir/>
          <dgm:animLvl val="lvl"/>
          <dgm:resizeHandles val="exact"/>
        </dgm:presLayoutVars>
      </dgm:prSet>
      <dgm:spPr/>
      <dgm:t>
        <a:bodyPr/>
        <a:lstStyle/>
        <a:p>
          <a:endParaRPr lang="el-GR"/>
        </a:p>
      </dgm:t>
    </dgm:pt>
    <dgm:pt modelId="{7673598D-93D1-4F21-A243-FC01C44B4229}" type="pres">
      <dgm:prSet presAssocID="{166B02A3-DB51-4A17-AB43-5DF46C00ABA9}" presName="parentLin" presStyleCnt="0"/>
      <dgm:spPr/>
      <dgm:t>
        <a:bodyPr/>
        <a:lstStyle/>
        <a:p>
          <a:endParaRPr lang="el-GR"/>
        </a:p>
      </dgm:t>
    </dgm:pt>
    <dgm:pt modelId="{36E46D78-9954-4FEC-B042-CA61AD0C18DE}" type="pres">
      <dgm:prSet presAssocID="{166B02A3-DB51-4A17-AB43-5DF46C00ABA9}" presName="parentLeftMargin" presStyleLbl="node1" presStyleIdx="0" presStyleCnt="3"/>
      <dgm:spPr/>
      <dgm:t>
        <a:bodyPr/>
        <a:lstStyle/>
        <a:p>
          <a:endParaRPr lang="el-GR"/>
        </a:p>
      </dgm:t>
    </dgm:pt>
    <dgm:pt modelId="{6E479903-4688-4923-ADA6-2ECD20233828}" type="pres">
      <dgm:prSet presAssocID="{166B02A3-DB51-4A17-AB43-5DF46C00ABA9}" presName="parentText" presStyleLbl="node1" presStyleIdx="0" presStyleCnt="3" custScaleX="127493">
        <dgm:presLayoutVars>
          <dgm:chMax val="0"/>
          <dgm:bulletEnabled val="1"/>
        </dgm:presLayoutVars>
      </dgm:prSet>
      <dgm:spPr/>
      <dgm:t>
        <a:bodyPr/>
        <a:lstStyle/>
        <a:p>
          <a:endParaRPr lang="el-GR"/>
        </a:p>
      </dgm:t>
    </dgm:pt>
    <dgm:pt modelId="{DA54B6AD-0D59-4483-946F-6EBD19E0F513}" type="pres">
      <dgm:prSet presAssocID="{166B02A3-DB51-4A17-AB43-5DF46C00ABA9}" presName="negativeSpace" presStyleCnt="0"/>
      <dgm:spPr/>
      <dgm:t>
        <a:bodyPr/>
        <a:lstStyle/>
        <a:p>
          <a:endParaRPr lang="el-GR"/>
        </a:p>
      </dgm:t>
    </dgm:pt>
    <dgm:pt modelId="{848508DA-D12B-4D19-B344-F0A046FDFC0D}" type="pres">
      <dgm:prSet presAssocID="{166B02A3-DB51-4A17-AB43-5DF46C00ABA9}" presName="childText" presStyleLbl="conFgAcc1" presStyleIdx="0" presStyleCnt="3" custLinFactNeighborX="28491" custLinFactNeighborY="12419">
        <dgm:presLayoutVars>
          <dgm:bulletEnabled val="1"/>
        </dgm:presLayoutVars>
      </dgm:prSet>
      <dgm:spPr/>
      <dgm:t>
        <a:bodyPr/>
        <a:lstStyle/>
        <a:p>
          <a:endParaRPr lang="el-GR"/>
        </a:p>
      </dgm:t>
    </dgm:pt>
    <dgm:pt modelId="{8D53DE66-F745-46D6-BF38-3DEE6C2C3A0F}" type="pres">
      <dgm:prSet presAssocID="{CB8B6E7F-5FD3-46E9-A89C-EED9356F7652}" presName="spaceBetweenRectangles" presStyleCnt="0"/>
      <dgm:spPr/>
      <dgm:t>
        <a:bodyPr/>
        <a:lstStyle/>
        <a:p>
          <a:endParaRPr lang="el-GR"/>
        </a:p>
      </dgm:t>
    </dgm:pt>
    <dgm:pt modelId="{50330C35-F634-4732-BCB2-36A71B9F09CE}" type="pres">
      <dgm:prSet presAssocID="{D638A404-00D3-4707-A7F6-827035BBD9ED}" presName="parentLin" presStyleCnt="0"/>
      <dgm:spPr/>
      <dgm:t>
        <a:bodyPr/>
        <a:lstStyle/>
        <a:p>
          <a:endParaRPr lang="el-GR"/>
        </a:p>
      </dgm:t>
    </dgm:pt>
    <dgm:pt modelId="{BDF7F132-8FBC-4B37-B5D9-7DA01FB5B486}" type="pres">
      <dgm:prSet presAssocID="{D638A404-00D3-4707-A7F6-827035BBD9ED}" presName="parentLeftMargin" presStyleLbl="node1" presStyleIdx="0" presStyleCnt="3"/>
      <dgm:spPr/>
      <dgm:t>
        <a:bodyPr/>
        <a:lstStyle/>
        <a:p>
          <a:endParaRPr lang="el-GR"/>
        </a:p>
      </dgm:t>
    </dgm:pt>
    <dgm:pt modelId="{054497B0-34DD-463F-9B8F-E32BF70635C7}" type="pres">
      <dgm:prSet presAssocID="{D638A404-00D3-4707-A7F6-827035BBD9ED}" presName="parentText" presStyleLbl="node1" presStyleIdx="1" presStyleCnt="3" custScaleX="127009" custScaleY="171102">
        <dgm:presLayoutVars>
          <dgm:chMax val="0"/>
          <dgm:bulletEnabled val="1"/>
        </dgm:presLayoutVars>
      </dgm:prSet>
      <dgm:spPr/>
      <dgm:t>
        <a:bodyPr/>
        <a:lstStyle/>
        <a:p>
          <a:endParaRPr lang="el-GR"/>
        </a:p>
      </dgm:t>
    </dgm:pt>
    <dgm:pt modelId="{73A98A95-1314-4B48-8DED-5B4B07BFE9AD}" type="pres">
      <dgm:prSet presAssocID="{D638A404-00D3-4707-A7F6-827035BBD9ED}" presName="negativeSpace" presStyleCnt="0"/>
      <dgm:spPr/>
      <dgm:t>
        <a:bodyPr/>
        <a:lstStyle/>
        <a:p>
          <a:endParaRPr lang="el-GR"/>
        </a:p>
      </dgm:t>
    </dgm:pt>
    <dgm:pt modelId="{4F7E118D-1388-4B3A-8D24-8F0C82C47D44}" type="pres">
      <dgm:prSet presAssocID="{D638A404-00D3-4707-A7F6-827035BBD9ED}" presName="childText" presStyleLbl="conFgAcc1" presStyleIdx="1" presStyleCnt="3">
        <dgm:presLayoutVars>
          <dgm:bulletEnabled val="1"/>
        </dgm:presLayoutVars>
      </dgm:prSet>
      <dgm:spPr/>
      <dgm:t>
        <a:bodyPr/>
        <a:lstStyle/>
        <a:p>
          <a:endParaRPr lang="el-GR"/>
        </a:p>
      </dgm:t>
    </dgm:pt>
    <dgm:pt modelId="{95CF9F26-B493-466D-A675-296F4A306029}" type="pres">
      <dgm:prSet presAssocID="{62EBBC1F-4668-4595-87EB-BA5AC46262AF}" presName="spaceBetweenRectangles" presStyleCnt="0"/>
      <dgm:spPr/>
      <dgm:t>
        <a:bodyPr/>
        <a:lstStyle/>
        <a:p>
          <a:endParaRPr lang="el-GR"/>
        </a:p>
      </dgm:t>
    </dgm:pt>
    <dgm:pt modelId="{E071C0DC-FFB3-461F-BABA-1A451986E8AF}" type="pres">
      <dgm:prSet presAssocID="{938DBABF-A3D8-44AD-B9BD-7CBCFD5B7432}" presName="parentLin" presStyleCnt="0"/>
      <dgm:spPr/>
      <dgm:t>
        <a:bodyPr/>
        <a:lstStyle/>
        <a:p>
          <a:endParaRPr lang="el-GR"/>
        </a:p>
      </dgm:t>
    </dgm:pt>
    <dgm:pt modelId="{6B273478-53A9-400A-A963-494D723EE019}" type="pres">
      <dgm:prSet presAssocID="{938DBABF-A3D8-44AD-B9BD-7CBCFD5B7432}" presName="parentLeftMargin" presStyleLbl="node1" presStyleIdx="1" presStyleCnt="3"/>
      <dgm:spPr/>
      <dgm:t>
        <a:bodyPr/>
        <a:lstStyle/>
        <a:p>
          <a:endParaRPr lang="el-GR"/>
        </a:p>
      </dgm:t>
    </dgm:pt>
    <dgm:pt modelId="{FB4AC9C2-881D-48F2-8614-0D58EA53C147}" type="pres">
      <dgm:prSet presAssocID="{938DBABF-A3D8-44AD-B9BD-7CBCFD5B7432}" presName="parentText" presStyleLbl="node1" presStyleIdx="2" presStyleCnt="3" custScaleX="127493">
        <dgm:presLayoutVars>
          <dgm:chMax val="0"/>
          <dgm:bulletEnabled val="1"/>
        </dgm:presLayoutVars>
      </dgm:prSet>
      <dgm:spPr/>
      <dgm:t>
        <a:bodyPr/>
        <a:lstStyle/>
        <a:p>
          <a:endParaRPr lang="el-GR"/>
        </a:p>
      </dgm:t>
    </dgm:pt>
    <dgm:pt modelId="{B9AFC225-A245-4573-9221-2937DABD9FCE}" type="pres">
      <dgm:prSet presAssocID="{938DBABF-A3D8-44AD-B9BD-7CBCFD5B7432}" presName="negativeSpace" presStyleCnt="0"/>
      <dgm:spPr/>
      <dgm:t>
        <a:bodyPr/>
        <a:lstStyle/>
        <a:p>
          <a:endParaRPr lang="el-GR"/>
        </a:p>
      </dgm:t>
    </dgm:pt>
    <dgm:pt modelId="{1FFC0AAC-1F2D-4D0C-947C-018882CCEB52}" type="pres">
      <dgm:prSet presAssocID="{938DBABF-A3D8-44AD-B9BD-7CBCFD5B7432}" presName="childText" presStyleLbl="conFgAcc1" presStyleIdx="2" presStyleCnt="3">
        <dgm:presLayoutVars>
          <dgm:bulletEnabled val="1"/>
        </dgm:presLayoutVars>
      </dgm:prSet>
      <dgm:spPr/>
      <dgm:t>
        <a:bodyPr/>
        <a:lstStyle/>
        <a:p>
          <a:endParaRPr lang="el-GR"/>
        </a:p>
      </dgm:t>
    </dgm:pt>
  </dgm:ptLst>
  <dgm:cxnLst>
    <dgm:cxn modelId="{01A3AB3B-85DC-493D-8CE5-E3FDD0F7DA6D}" type="presOf" srcId="{B6AC6834-7F4D-41A1-A54B-7A94F1142832}" destId="{2683088B-F404-47D5-B87F-151255CFB19F}" srcOrd="0" destOrd="0" presId="urn:microsoft.com/office/officeart/2005/8/layout/list1"/>
    <dgm:cxn modelId="{27E52440-788C-4AF9-8B52-F3FAB0A0CE9D}" type="presOf" srcId="{D638A404-00D3-4707-A7F6-827035BBD9ED}" destId="{BDF7F132-8FBC-4B37-B5D9-7DA01FB5B486}" srcOrd="0" destOrd="0" presId="urn:microsoft.com/office/officeart/2005/8/layout/list1"/>
    <dgm:cxn modelId="{B31CF6A3-5FE6-42D8-83DE-646E0C6F77A4}" type="presOf" srcId="{938DBABF-A3D8-44AD-B9BD-7CBCFD5B7432}" destId="{FB4AC9C2-881D-48F2-8614-0D58EA53C147}" srcOrd="1" destOrd="0" presId="urn:microsoft.com/office/officeart/2005/8/layout/list1"/>
    <dgm:cxn modelId="{80230A8D-59B1-484B-B873-94004FF4AD5E}" type="presOf" srcId="{938DBABF-A3D8-44AD-B9BD-7CBCFD5B7432}" destId="{6B273478-53A9-400A-A963-494D723EE019}" srcOrd="0" destOrd="0" presId="urn:microsoft.com/office/officeart/2005/8/layout/list1"/>
    <dgm:cxn modelId="{D754414C-9764-45C8-8953-A008874A0ED4}" srcId="{B6AC6834-7F4D-41A1-A54B-7A94F1142832}" destId="{166B02A3-DB51-4A17-AB43-5DF46C00ABA9}" srcOrd="0" destOrd="0" parTransId="{E66C77FC-815D-459C-9A0A-5224E324DB50}" sibTransId="{CB8B6E7F-5FD3-46E9-A89C-EED9356F7652}"/>
    <dgm:cxn modelId="{99A91513-E654-4C44-8D33-0AAAC6752FF2}" type="presOf" srcId="{166B02A3-DB51-4A17-AB43-5DF46C00ABA9}" destId="{36E46D78-9954-4FEC-B042-CA61AD0C18DE}" srcOrd="0" destOrd="0" presId="urn:microsoft.com/office/officeart/2005/8/layout/list1"/>
    <dgm:cxn modelId="{71F9C0DA-E955-455D-A598-72B431370744}" srcId="{B6AC6834-7F4D-41A1-A54B-7A94F1142832}" destId="{D638A404-00D3-4707-A7F6-827035BBD9ED}" srcOrd="1" destOrd="0" parTransId="{360403F7-64FD-492F-AB5F-E89CA15ED256}" sibTransId="{62EBBC1F-4668-4595-87EB-BA5AC46262AF}"/>
    <dgm:cxn modelId="{F007B879-7004-4B19-8254-E294450AF292}" type="presOf" srcId="{D638A404-00D3-4707-A7F6-827035BBD9ED}" destId="{054497B0-34DD-463F-9B8F-E32BF70635C7}" srcOrd="1" destOrd="0" presId="urn:microsoft.com/office/officeart/2005/8/layout/list1"/>
    <dgm:cxn modelId="{527FB9A4-1727-4D97-A18C-55A62FCE943F}" type="presOf" srcId="{166B02A3-DB51-4A17-AB43-5DF46C00ABA9}" destId="{6E479903-4688-4923-ADA6-2ECD20233828}" srcOrd="1" destOrd="0" presId="urn:microsoft.com/office/officeart/2005/8/layout/list1"/>
    <dgm:cxn modelId="{7956FF21-8290-4DA2-8704-7BD9D55A0B47}" srcId="{B6AC6834-7F4D-41A1-A54B-7A94F1142832}" destId="{938DBABF-A3D8-44AD-B9BD-7CBCFD5B7432}" srcOrd="2" destOrd="0" parTransId="{8A468CD0-EC03-43B1-8F4B-81A088CC707D}" sibTransId="{60DD0BB8-8C01-4367-BF6C-9D4EC7CF4170}"/>
    <dgm:cxn modelId="{C0B54ECC-65FA-4C6E-B817-E7E0C6C433B5}" type="presParOf" srcId="{2683088B-F404-47D5-B87F-151255CFB19F}" destId="{7673598D-93D1-4F21-A243-FC01C44B4229}" srcOrd="0" destOrd="0" presId="urn:microsoft.com/office/officeart/2005/8/layout/list1"/>
    <dgm:cxn modelId="{E4A4B9EC-F5EA-4612-A272-0207973ED74F}" type="presParOf" srcId="{7673598D-93D1-4F21-A243-FC01C44B4229}" destId="{36E46D78-9954-4FEC-B042-CA61AD0C18DE}" srcOrd="0" destOrd="0" presId="urn:microsoft.com/office/officeart/2005/8/layout/list1"/>
    <dgm:cxn modelId="{2442BEF2-5E9F-4A97-A8CC-19F68BAE85FC}" type="presParOf" srcId="{7673598D-93D1-4F21-A243-FC01C44B4229}" destId="{6E479903-4688-4923-ADA6-2ECD20233828}" srcOrd="1" destOrd="0" presId="urn:microsoft.com/office/officeart/2005/8/layout/list1"/>
    <dgm:cxn modelId="{BE996A7F-9A30-47D7-B46A-A5DD3F43FEC8}" type="presParOf" srcId="{2683088B-F404-47D5-B87F-151255CFB19F}" destId="{DA54B6AD-0D59-4483-946F-6EBD19E0F513}" srcOrd="1" destOrd="0" presId="urn:microsoft.com/office/officeart/2005/8/layout/list1"/>
    <dgm:cxn modelId="{037051A6-BA92-4CF7-B441-FBE5785C9710}" type="presParOf" srcId="{2683088B-F404-47D5-B87F-151255CFB19F}" destId="{848508DA-D12B-4D19-B344-F0A046FDFC0D}" srcOrd="2" destOrd="0" presId="urn:microsoft.com/office/officeart/2005/8/layout/list1"/>
    <dgm:cxn modelId="{2DB0B5DE-A068-42D0-B16E-5C8AF3CCD550}" type="presParOf" srcId="{2683088B-F404-47D5-B87F-151255CFB19F}" destId="{8D53DE66-F745-46D6-BF38-3DEE6C2C3A0F}" srcOrd="3" destOrd="0" presId="urn:microsoft.com/office/officeart/2005/8/layout/list1"/>
    <dgm:cxn modelId="{5AE5B6C4-E6FC-499F-81DE-51C8C2D624EF}" type="presParOf" srcId="{2683088B-F404-47D5-B87F-151255CFB19F}" destId="{50330C35-F634-4732-BCB2-36A71B9F09CE}" srcOrd="4" destOrd="0" presId="urn:microsoft.com/office/officeart/2005/8/layout/list1"/>
    <dgm:cxn modelId="{EF1CC1CB-3C8F-4FFE-ACF7-24D2785F00E3}" type="presParOf" srcId="{50330C35-F634-4732-BCB2-36A71B9F09CE}" destId="{BDF7F132-8FBC-4B37-B5D9-7DA01FB5B486}" srcOrd="0" destOrd="0" presId="urn:microsoft.com/office/officeart/2005/8/layout/list1"/>
    <dgm:cxn modelId="{90F6F667-A9C1-44C2-8DF5-74CD043F4E88}" type="presParOf" srcId="{50330C35-F634-4732-BCB2-36A71B9F09CE}" destId="{054497B0-34DD-463F-9B8F-E32BF70635C7}" srcOrd="1" destOrd="0" presId="urn:microsoft.com/office/officeart/2005/8/layout/list1"/>
    <dgm:cxn modelId="{DBC25285-4C03-480C-8D79-C1649AA02C2A}" type="presParOf" srcId="{2683088B-F404-47D5-B87F-151255CFB19F}" destId="{73A98A95-1314-4B48-8DED-5B4B07BFE9AD}" srcOrd="5" destOrd="0" presId="urn:microsoft.com/office/officeart/2005/8/layout/list1"/>
    <dgm:cxn modelId="{03A2903D-3C6C-46C1-A440-2931BB97D2D8}" type="presParOf" srcId="{2683088B-F404-47D5-B87F-151255CFB19F}" destId="{4F7E118D-1388-4B3A-8D24-8F0C82C47D44}" srcOrd="6" destOrd="0" presId="urn:microsoft.com/office/officeart/2005/8/layout/list1"/>
    <dgm:cxn modelId="{147DC4F2-09B6-497C-8B18-B2308BBEC0B5}" type="presParOf" srcId="{2683088B-F404-47D5-B87F-151255CFB19F}" destId="{95CF9F26-B493-466D-A675-296F4A306029}" srcOrd="7" destOrd="0" presId="urn:microsoft.com/office/officeart/2005/8/layout/list1"/>
    <dgm:cxn modelId="{F2B85AFF-9F33-4C0A-AE21-12464F8A0891}" type="presParOf" srcId="{2683088B-F404-47D5-B87F-151255CFB19F}" destId="{E071C0DC-FFB3-461F-BABA-1A451986E8AF}" srcOrd="8" destOrd="0" presId="urn:microsoft.com/office/officeart/2005/8/layout/list1"/>
    <dgm:cxn modelId="{E1C314AE-6D18-47BC-8AAD-31298D9B5D22}" type="presParOf" srcId="{E071C0DC-FFB3-461F-BABA-1A451986E8AF}" destId="{6B273478-53A9-400A-A963-494D723EE019}" srcOrd="0" destOrd="0" presId="urn:microsoft.com/office/officeart/2005/8/layout/list1"/>
    <dgm:cxn modelId="{04A0C5EF-5FC1-42FE-B240-10E03B322820}" type="presParOf" srcId="{E071C0DC-FFB3-461F-BABA-1A451986E8AF}" destId="{FB4AC9C2-881D-48F2-8614-0D58EA53C147}" srcOrd="1" destOrd="0" presId="urn:microsoft.com/office/officeart/2005/8/layout/list1"/>
    <dgm:cxn modelId="{E0371B51-A6B4-4F7A-9EFB-943AEED4746A}" type="presParOf" srcId="{2683088B-F404-47D5-B87F-151255CFB19F}" destId="{B9AFC225-A245-4573-9221-2937DABD9FCE}" srcOrd="9" destOrd="0" presId="urn:microsoft.com/office/officeart/2005/8/layout/list1"/>
    <dgm:cxn modelId="{F959BD30-E4A5-49FF-A311-ECCF27D93E5F}" type="presParOf" srcId="{2683088B-F404-47D5-B87F-151255CFB19F}" destId="{1FFC0AAC-1F2D-4D0C-947C-018882CCEB52}" srcOrd="10" destOrd="0" presId="urn:microsoft.com/office/officeart/2005/8/layout/lis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E0C62-4573-43D4-AC18-16AB6BE4322F}">
      <dsp:nvSpPr>
        <dsp:cNvPr id="0" name=""/>
        <dsp:cNvSpPr/>
      </dsp:nvSpPr>
      <dsp:spPr>
        <a:xfrm>
          <a:off x="0" y="25049"/>
          <a:ext cx="5182200" cy="930171"/>
        </a:xfrm>
        <a:prstGeom prst="roundRect">
          <a:avLst>
            <a:gd name="adj" fmla="val 10000"/>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b="1" kern="1200" dirty="0" smtClean="0">
              <a:sym typeface="Wingdings" panose="05000000000000000000" pitchFamily="2" charset="2"/>
            </a:rPr>
            <a:t>10 Thèmes</a:t>
          </a:r>
          <a:endParaRPr lang="el-GR" sz="3000" b="1" kern="1200" dirty="0"/>
        </a:p>
      </dsp:txBody>
      <dsp:txXfrm>
        <a:off x="27244" y="52293"/>
        <a:ext cx="4099872" cy="875683"/>
      </dsp:txXfrm>
    </dsp:sp>
    <dsp:sp modelId="{CC29547D-D43B-4578-AB81-9548AD3E7F86}">
      <dsp:nvSpPr>
        <dsp:cNvPr id="0" name=""/>
        <dsp:cNvSpPr/>
      </dsp:nvSpPr>
      <dsp:spPr>
        <a:xfrm>
          <a:off x="434009" y="1099293"/>
          <a:ext cx="5182200" cy="930171"/>
        </a:xfrm>
        <a:prstGeom prst="roundRect">
          <a:avLst>
            <a:gd name="adj" fmla="val 10000"/>
          </a:avLst>
        </a:prstGeom>
        <a:solidFill>
          <a:schemeClr val="accent3">
            <a:shade val="80000"/>
            <a:hueOff val="72969"/>
            <a:satOff val="-477"/>
            <a:lumOff val="81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b="1" kern="1200" dirty="0" smtClean="0">
              <a:sym typeface="Wingdings" panose="05000000000000000000" pitchFamily="2" charset="2"/>
            </a:rPr>
            <a:t>39 Catégories</a:t>
          </a:r>
          <a:endParaRPr lang="el-GR" sz="3000" b="1" kern="1200" dirty="0"/>
        </a:p>
      </dsp:txBody>
      <dsp:txXfrm>
        <a:off x="461253" y="1126537"/>
        <a:ext cx="4089091" cy="875683"/>
      </dsp:txXfrm>
    </dsp:sp>
    <dsp:sp modelId="{A9F75032-4EAF-4B65-B363-6A9F1A2839DE}">
      <dsp:nvSpPr>
        <dsp:cNvPr id="0" name=""/>
        <dsp:cNvSpPr/>
      </dsp:nvSpPr>
      <dsp:spPr>
        <a:xfrm>
          <a:off x="861540" y="2198587"/>
          <a:ext cx="5182200" cy="930171"/>
        </a:xfrm>
        <a:prstGeom prst="roundRect">
          <a:avLst>
            <a:gd name="adj" fmla="val 10000"/>
          </a:avLst>
        </a:prstGeom>
        <a:solidFill>
          <a:schemeClr val="accent3">
            <a:shade val="80000"/>
            <a:hueOff val="145938"/>
            <a:satOff val="-954"/>
            <a:lumOff val="163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b="1" kern="1200" dirty="0" smtClean="0">
              <a:sym typeface="Wingdings" panose="05000000000000000000" pitchFamily="2" charset="2"/>
            </a:rPr>
            <a:t>99 Critères / Indicateurs </a:t>
          </a:r>
          <a:endParaRPr lang="el-GR" sz="3000" b="1" kern="1200" dirty="0"/>
        </a:p>
      </dsp:txBody>
      <dsp:txXfrm>
        <a:off x="888784" y="2225831"/>
        <a:ext cx="4095569" cy="875683"/>
      </dsp:txXfrm>
    </dsp:sp>
    <dsp:sp modelId="{F27A5B57-7292-4CD8-8A0B-E3F3F3BC0BC1}">
      <dsp:nvSpPr>
        <dsp:cNvPr id="0" name=""/>
        <dsp:cNvSpPr/>
      </dsp:nvSpPr>
      <dsp:spPr>
        <a:xfrm>
          <a:off x="1295549" y="3297880"/>
          <a:ext cx="5182200" cy="930171"/>
        </a:xfrm>
        <a:prstGeom prst="roundRect">
          <a:avLst>
            <a:gd name="adj" fmla="val 10000"/>
          </a:avLst>
        </a:prstGeom>
        <a:solidFill>
          <a:schemeClr val="accent3">
            <a:shade val="80000"/>
            <a:hueOff val="218907"/>
            <a:satOff val="-1431"/>
            <a:lumOff val="245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b="1" kern="1200" dirty="0" smtClean="0">
              <a:solidFill>
                <a:srgbClr val="159961"/>
              </a:solidFill>
              <a:sym typeface="Wingdings" panose="05000000000000000000" pitchFamily="2" charset="2"/>
            </a:rPr>
            <a:t>10 KPI</a:t>
          </a:r>
          <a:endParaRPr lang="el-GR" sz="3000" b="1" kern="1200" dirty="0"/>
        </a:p>
      </dsp:txBody>
      <dsp:txXfrm>
        <a:off x="1322793" y="3325124"/>
        <a:ext cx="4089091" cy="875683"/>
      </dsp:txXfrm>
    </dsp:sp>
    <dsp:sp modelId="{434E513D-64CA-43B8-BCC9-BAAD5E05560D}">
      <dsp:nvSpPr>
        <dsp:cNvPr id="0" name=""/>
        <dsp:cNvSpPr/>
      </dsp:nvSpPr>
      <dsp:spPr>
        <a:xfrm>
          <a:off x="4577588" y="712426"/>
          <a:ext cx="604611" cy="604611"/>
        </a:xfrm>
        <a:prstGeom prst="downArrow">
          <a:avLst>
            <a:gd name="adj1" fmla="val 55000"/>
            <a:gd name="adj2" fmla="val 45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l-GR" sz="2700" b="1" kern="1200"/>
        </a:p>
      </dsp:txBody>
      <dsp:txXfrm>
        <a:off x="4713625" y="712426"/>
        <a:ext cx="332537" cy="454970"/>
      </dsp:txXfrm>
    </dsp:sp>
    <dsp:sp modelId="{285D345B-1C00-47CD-97F6-62C361FE4B52}">
      <dsp:nvSpPr>
        <dsp:cNvPr id="0" name=""/>
        <dsp:cNvSpPr/>
      </dsp:nvSpPr>
      <dsp:spPr>
        <a:xfrm>
          <a:off x="5011597" y="1811720"/>
          <a:ext cx="604611" cy="604611"/>
        </a:xfrm>
        <a:prstGeom prst="downArrow">
          <a:avLst>
            <a:gd name="adj1" fmla="val 55000"/>
            <a:gd name="adj2" fmla="val 45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l-GR" sz="2700" b="1" kern="1200"/>
        </a:p>
      </dsp:txBody>
      <dsp:txXfrm>
        <a:off x="5147634" y="1811720"/>
        <a:ext cx="332537" cy="454970"/>
      </dsp:txXfrm>
    </dsp:sp>
    <dsp:sp modelId="{AE015B74-51BC-4EBE-84F8-DC8794F3FC99}">
      <dsp:nvSpPr>
        <dsp:cNvPr id="0" name=""/>
        <dsp:cNvSpPr/>
      </dsp:nvSpPr>
      <dsp:spPr>
        <a:xfrm>
          <a:off x="5439129" y="2911013"/>
          <a:ext cx="604611" cy="604611"/>
        </a:xfrm>
        <a:prstGeom prst="downArrow">
          <a:avLst>
            <a:gd name="adj1" fmla="val 55000"/>
            <a:gd name="adj2" fmla="val 45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l-GR" sz="2700" b="1" kern="1200"/>
        </a:p>
      </dsp:txBody>
      <dsp:txXfrm>
        <a:off x="5575166" y="2911013"/>
        <a:ext cx="332537" cy="4549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8508DA-D12B-4D19-B344-F0A046FDFC0D}">
      <dsp:nvSpPr>
        <dsp:cNvPr id="0" name=""/>
        <dsp:cNvSpPr/>
      </dsp:nvSpPr>
      <dsp:spPr>
        <a:xfrm>
          <a:off x="0" y="397033"/>
          <a:ext cx="7997687" cy="579600"/>
        </a:xfrm>
        <a:prstGeom prst="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479903-4688-4923-ADA6-2ECD20233828}">
      <dsp:nvSpPr>
        <dsp:cNvPr id="0" name=""/>
        <dsp:cNvSpPr/>
      </dsp:nvSpPr>
      <dsp:spPr>
        <a:xfrm>
          <a:off x="399884" y="42129"/>
          <a:ext cx="7137543" cy="67896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605" tIns="0" rIns="211605" bIns="0" numCol="1" spcCol="1270" anchor="ctr" anchorCtr="0">
          <a:noAutofit/>
        </a:bodyPr>
        <a:lstStyle/>
        <a:p>
          <a:pPr lvl="0" algn="l" defTabSz="711200">
            <a:lnSpc>
              <a:spcPct val="90000"/>
            </a:lnSpc>
            <a:spcBef>
              <a:spcPct val="0"/>
            </a:spcBef>
            <a:spcAft>
              <a:spcPct val="35000"/>
            </a:spcAft>
          </a:pPr>
          <a:r>
            <a:rPr lang="en-US" sz="1600" b="1" kern="1200" dirty="0">
              <a:latin typeface="+mn-lt"/>
              <a:ea typeface="Verdana" panose="020B0604030504040204" pitchFamily="34" charset="0"/>
            </a:rPr>
            <a:t>Caractérisation : la </a:t>
          </a:r>
          <a:r>
            <a:rPr lang="en-US" sz="1600" b="0" kern="1200" dirty="0" smtClean="0">
              <a:latin typeface="+mn-lt"/>
              <a:ea typeface="Verdana" panose="020B0604030504040204" pitchFamily="34" charset="0"/>
            </a:rPr>
            <a:t>performance du voisinage est </a:t>
          </a:r>
          <a:r>
            <a:rPr lang="en-US" sz="1600" b="0" kern="1200" dirty="0">
              <a:latin typeface="+mn-lt"/>
              <a:ea typeface="Verdana" panose="020B0604030504040204" pitchFamily="34" charset="0"/>
            </a:rPr>
            <a:t>quantifiée au moyen d</a:t>
          </a:r>
          <a:r>
            <a:rPr lang="en-US" sz="1600" b="0" kern="1200" dirty="0" smtClean="0">
              <a:latin typeface="+mn-lt"/>
              <a:ea typeface="Verdana" panose="020B0604030504040204" pitchFamily="34" charset="0"/>
            </a:rPr>
            <a:t>’</a:t>
          </a:r>
          <a:r>
            <a:rPr lang="en-US" sz="1600" b="0" kern="1200" dirty="0">
              <a:latin typeface="+mn-lt"/>
              <a:ea typeface="Verdana" panose="020B0604030504040204" pitchFamily="34" charset="0"/>
            </a:rPr>
            <a:t>indicateurs </a:t>
          </a:r>
          <a:r>
            <a:rPr lang="en-US" sz="1600" b="0" kern="1200" dirty="0" smtClean="0">
              <a:latin typeface="+mn-lt"/>
              <a:ea typeface="Verdana" panose="020B0604030504040204" pitchFamily="34" charset="0"/>
            </a:rPr>
            <a:t>associés à chaque critère </a:t>
          </a:r>
          <a:endParaRPr lang="it-IT" sz="1600" b="0" kern="1200" dirty="0">
            <a:latin typeface="+mn-lt"/>
            <a:ea typeface="Verdana" panose="020B0604030504040204" pitchFamily="34" charset="0"/>
          </a:endParaRPr>
        </a:p>
      </dsp:txBody>
      <dsp:txXfrm>
        <a:off x="433028" y="75273"/>
        <a:ext cx="7071255" cy="612672"/>
      </dsp:txXfrm>
    </dsp:sp>
    <dsp:sp modelId="{4F7E118D-1388-4B3A-8D24-8F0C82C47D44}">
      <dsp:nvSpPr>
        <dsp:cNvPr id="0" name=""/>
        <dsp:cNvSpPr/>
      </dsp:nvSpPr>
      <dsp:spPr>
        <a:xfrm>
          <a:off x="0" y="1907643"/>
          <a:ext cx="7997687" cy="579600"/>
        </a:xfrm>
        <a:prstGeom prst="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54497B0-34DD-463F-9B8F-E32BF70635C7}">
      <dsp:nvSpPr>
        <dsp:cNvPr id="0" name=""/>
        <dsp:cNvSpPr/>
      </dsp:nvSpPr>
      <dsp:spPr>
        <a:xfrm>
          <a:off x="399884" y="1085409"/>
          <a:ext cx="7110447" cy="1161714"/>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605" tIns="0" rIns="211605" bIns="0" numCol="1" spcCol="1270" anchor="ctr" anchorCtr="0">
          <a:noAutofit/>
        </a:bodyPr>
        <a:lstStyle/>
        <a:p>
          <a:pPr lvl="0" algn="l" defTabSz="711200">
            <a:lnSpc>
              <a:spcPct val="90000"/>
            </a:lnSpc>
            <a:spcBef>
              <a:spcPct val="0"/>
            </a:spcBef>
            <a:spcAft>
              <a:spcPct val="35000"/>
            </a:spcAft>
          </a:pPr>
          <a:r>
            <a:rPr lang="en-US" sz="1600" b="1" kern="1200" dirty="0">
              <a:latin typeface="+mn-lt"/>
              <a:ea typeface="Verdana" panose="020B0604030504040204" pitchFamily="34" charset="0"/>
            </a:rPr>
            <a:t>Normalisation</a:t>
          </a:r>
          <a:r>
            <a:rPr lang="en-US" sz="1600" kern="1200" dirty="0">
              <a:latin typeface="+mn-lt"/>
              <a:ea typeface="Verdana" panose="020B0604030504040204" pitchFamily="34" charset="0"/>
            </a:rPr>
            <a:t> : les valeurs </a:t>
          </a:r>
          <a:r>
            <a:rPr lang="en-US" sz="1600" kern="1200" dirty="0" smtClean="0">
              <a:latin typeface="+mn-lt"/>
              <a:ea typeface="Verdana" panose="020B0604030504040204" pitchFamily="34" charset="0"/>
            </a:rPr>
            <a:t>des indicateurs</a:t>
          </a:r>
          <a:r>
            <a:rPr lang="en-US" sz="1600" kern="1200" dirty="0">
              <a:latin typeface="+mn-lt"/>
              <a:ea typeface="Verdana" panose="020B0604030504040204" pitchFamily="34" charset="0"/>
            </a:rPr>
            <a:t> sont </a:t>
          </a:r>
          <a:r>
            <a:rPr lang="en-US" sz="1600" kern="1200" dirty="0" smtClean="0">
              <a:latin typeface="+mn-lt"/>
              <a:ea typeface="Verdana" panose="020B0604030504040204" pitchFamily="34" charset="0"/>
            </a:rPr>
            <a:t>dimensionnées </a:t>
          </a:r>
          <a:r>
            <a:rPr lang="en-US" sz="1600" kern="1200" dirty="0">
              <a:latin typeface="+mn-lt"/>
              <a:ea typeface="Verdana" panose="020B0604030504040204" pitchFamily="34" charset="0"/>
            </a:rPr>
            <a:t>et redimensionnées dans un intervalle approprié, appelé intervalle de normalisation. La normalisation consiste en l'attribution d'un score à la valeur de l'indicateur.</a:t>
          </a:r>
          <a:endParaRPr lang="it-IT" sz="1600" kern="1200" dirty="0">
            <a:latin typeface="+mn-lt"/>
            <a:ea typeface="Verdana" panose="020B0604030504040204" pitchFamily="34" charset="0"/>
          </a:endParaRPr>
        </a:p>
      </dsp:txBody>
      <dsp:txXfrm>
        <a:off x="456594" y="1142119"/>
        <a:ext cx="6997027" cy="1048294"/>
      </dsp:txXfrm>
    </dsp:sp>
    <dsp:sp modelId="{1FFC0AAC-1F2D-4D0C-947C-018882CCEB52}">
      <dsp:nvSpPr>
        <dsp:cNvPr id="0" name=""/>
        <dsp:cNvSpPr/>
      </dsp:nvSpPr>
      <dsp:spPr>
        <a:xfrm>
          <a:off x="0" y="2950923"/>
          <a:ext cx="7997687" cy="579600"/>
        </a:xfrm>
        <a:prstGeom prst="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4AC9C2-881D-48F2-8614-0D58EA53C147}">
      <dsp:nvSpPr>
        <dsp:cNvPr id="0" name=""/>
        <dsp:cNvSpPr/>
      </dsp:nvSpPr>
      <dsp:spPr>
        <a:xfrm>
          <a:off x="399884" y="2611443"/>
          <a:ext cx="7137543" cy="67896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605" tIns="0" rIns="211605" bIns="0" numCol="1" spcCol="1270" anchor="ctr" anchorCtr="0">
          <a:noAutofit/>
        </a:bodyPr>
        <a:lstStyle/>
        <a:p>
          <a:pPr lvl="0" algn="l" defTabSz="711200">
            <a:lnSpc>
              <a:spcPct val="90000"/>
            </a:lnSpc>
            <a:spcBef>
              <a:spcPct val="0"/>
            </a:spcBef>
            <a:spcAft>
              <a:spcPct val="35000"/>
            </a:spcAft>
          </a:pPr>
          <a:r>
            <a:rPr lang="en-US" sz="1600" b="1" kern="1200" dirty="0">
              <a:latin typeface="+mn-lt"/>
              <a:ea typeface="Verdana" panose="020B0604030504040204" pitchFamily="34" charset="0"/>
            </a:rPr>
            <a:t>Agrégation</a:t>
          </a:r>
          <a:r>
            <a:rPr lang="en-US" sz="1600" kern="1200" dirty="0">
              <a:latin typeface="+mn-lt"/>
              <a:ea typeface="Verdana" panose="020B0604030504040204" pitchFamily="34" charset="0"/>
            </a:rPr>
            <a:t> : les scores </a:t>
          </a:r>
          <a:r>
            <a:rPr lang="en-US" sz="1600" kern="1200" dirty="0" smtClean="0">
              <a:latin typeface="+mn-lt"/>
              <a:ea typeface="Verdana" panose="020B0604030504040204" pitchFamily="34" charset="0"/>
            </a:rPr>
            <a:t>normalisés</a:t>
          </a:r>
          <a:r>
            <a:rPr lang="en-US" sz="1600" kern="1200" dirty="0">
              <a:latin typeface="+mn-lt"/>
              <a:ea typeface="Verdana" panose="020B0604030504040204" pitchFamily="34" charset="0"/>
            </a:rPr>
            <a:t> sont combinés par des sommes pondérées pour produire le </a:t>
          </a:r>
          <a:r>
            <a:rPr lang="en-US" sz="1600" kern="1200" dirty="0" smtClean="0">
              <a:latin typeface="+mn-lt"/>
              <a:ea typeface="Verdana" panose="020B0604030504040204" pitchFamily="34" charset="0"/>
            </a:rPr>
            <a:t>score de durabilité</a:t>
          </a:r>
          <a:r>
            <a:rPr lang="en-US" sz="1600" kern="1200" dirty="0">
              <a:latin typeface="+mn-lt"/>
              <a:ea typeface="Verdana" panose="020B0604030504040204" pitchFamily="34" charset="0"/>
            </a:rPr>
            <a:t> final. </a:t>
          </a:r>
          <a:endParaRPr lang="it-IT" sz="1600" kern="1200" dirty="0">
            <a:latin typeface="+mn-lt"/>
            <a:ea typeface="Verdana" panose="020B0604030504040204" pitchFamily="34" charset="0"/>
          </a:endParaRPr>
        </a:p>
      </dsp:txBody>
      <dsp:txXfrm>
        <a:off x="433028" y="2644587"/>
        <a:ext cx="7071255"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pPr/>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pPr/>
              <a:t>‹N°›</a:t>
            </a:fld>
            <a:endParaRPr lang="de-AT"/>
          </a:p>
        </p:txBody>
      </p:sp>
    </p:spTree>
    <p:extLst>
      <p:ext uri="{BB962C8B-B14F-4D97-AF65-F5344CB8AC3E}">
        <p14:creationId xmlns=""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pPr/>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pPr/>
              <a:t>‹N°›</a:t>
            </a:fld>
            <a:endParaRPr lang="en-US"/>
          </a:p>
        </p:txBody>
      </p:sp>
    </p:spTree>
    <p:extLst>
      <p:ext uri="{BB962C8B-B14F-4D97-AF65-F5344CB8AC3E}">
        <p14:creationId xmlns=""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pPr/>
              <a:t>1</a:t>
            </a:fld>
            <a:endParaRPr lang="en-US" dirty="0"/>
          </a:p>
        </p:txBody>
      </p:sp>
    </p:spTree>
    <p:extLst>
      <p:ext uri="{BB962C8B-B14F-4D97-AF65-F5344CB8AC3E}">
        <p14:creationId xmlns="" xmlns:p14="http://schemas.microsoft.com/office/powerpoint/2010/main" val="115908169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a:t>
            </a: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ACTIVITY </a:t>
            </a:r>
            <a:r>
              <a:rPr kumimoji="0" lang="en-US"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SUSTAINABLE MED CITIES TRAINING SYSTEM</a:t>
            </a:r>
            <a:r>
              <a:rPr kumimoji="0" lang="it-IT" altLang="it-IT" sz="11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cstate="print"/>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cstate="print"/>
          <a:stretch>
            <a:fillRect/>
          </a:stretch>
        </p:blipFill>
        <p:spPr>
          <a:xfrm>
            <a:off x="8006659" y="5914467"/>
            <a:ext cx="975600" cy="230433"/>
          </a:xfrm>
          <a:prstGeom prst="rect">
            <a:avLst/>
          </a:prstGeom>
        </p:spPr>
      </p:pic>
    </p:spTree>
    <p:extLst>
      <p:ext uri="{BB962C8B-B14F-4D97-AF65-F5344CB8AC3E}">
        <p14:creationId xmlns=""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3200" b="1" kern="1200" dirty="0">
                <a:solidFill>
                  <a:schemeClr val="tx1">
                    <a:lumMod val="50000"/>
                    <a:lumOff val="50000"/>
                  </a:schemeClr>
                </a:solidFill>
                <a:latin typeface="+mj-lt"/>
                <a:ea typeface="+mj-ea"/>
                <a:cs typeface="+mj-cs"/>
              </a:defRPr>
            </a:lvl1pPr>
          </a:lstStyle>
          <a:p>
            <a:r>
              <a:rPr kumimoji="0" lang="en-US" sz="29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SMC </a:t>
            </a:r>
            <a:r>
              <a:rPr kumimoji="0" lang="en-US" sz="2900" b="1" i="0" u="none" strike="noStrike" kern="1200" cap="none" spc="0" normalizeH="0" baseline="0" noProof="0" dirty="0" err="1" smtClean="0">
                <a:ln>
                  <a:noFill/>
                </a:ln>
                <a:solidFill>
                  <a:prstClr val="black">
                    <a:lumMod val="50000"/>
                    <a:lumOff val="50000"/>
                  </a:prstClr>
                </a:solidFill>
                <a:effectLst/>
                <a:uLnTx/>
                <a:uFillTx/>
                <a:latin typeface="+mj-lt"/>
                <a:ea typeface="+mj-ea"/>
                <a:cs typeface="+mj-cs"/>
              </a:rPr>
              <a:t>SCTool</a:t>
            </a:r>
            <a:r>
              <a:rPr kumimoji="0" lang="en-US" sz="2900" b="1" i="0" u="none" strike="noStrike" kern="1200" cap="none" spc="0" normalizeH="0" baseline="0" noProof="0" dirty="0" smtClean="0">
                <a:ln>
                  <a:noFill/>
                </a:ln>
                <a:solidFill>
                  <a:prstClr val="black">
                    <a:lumMod val="50000"/>
                    <a:lumOff val="50000"/>
                  </a:prstClr>
                </a:solidFill>
                <a:effectLst/>
                <a:uLnTx/>
                <a:uFillTx/>
                <a:latin typeface="+mj-lt"/>
                <a:ea typeface="+mj-ea"/>
                <a:cs typeface="+mj-cs"/>
              </a:rPr>
              <a:t> - City Scale</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696923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en-US" sz="2000" b="1" dirty="0">
                <a:solidFill>
                  <a:schemeClr val="tx1">
                    <a:lumMod val="50000"/>
                    <a:lumOff val="50000"/>
                  </a:schemeClr>
                </a:solidFill>
              </a:rPr>
              <a:t>Code d'indicateur de performance clé </a:t>
            </a:r>
            <a:r>
              <a:rPr lang="en-US" sz="2200" b="1" dirty="0">
                <a:solidFill>
                  <a:schemeClr val="tx1">
                    <a:lumMod val="50000"/>
                    <a:lumOff val="50000"/>
                  </a:schemeClr>
                </a:solidFill>
              </a:rPr>
              <a:t>- </a:t>
            </a:r>
            <a:r>
              <a:rPr lang="en-US" sz="2000" b="1" dirty="0">
                <a:solidFill>
                  <a:schemeClr val="tx1">
                    <a:lumMod val="50000"/>
                    <a:lumOff val="50000"/>
                  </a:schemeClr>
                </a:solidFill>
              </a:rPr>
              <a:t>Nom de l'indicateur de performance clé</a:t>
            </a:r>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MODULE DE FORMATION </a:t>
            </a:r>
            <a:r>
              <a:rPr lang="en-US" sz="1200" dirty="0" smtClean="0"/>
              <a:t>5</a:t>
            </a:r>
            <a:r>
              <a:rPr lang="it-IT" sz="1200" dirty="0"/>
              <a:t/>
            </a:r>
            <a:br>
              <a:rPr lang="it-IT" sz="1200" dirty="0"/>
            </a:br>
            <a:r>
              <a:rPr lang="en-US" sz="1200" dirty="0"/>
              <a:t>LES CRITÈRES D'ÉVALUATION DE </a:t>
            </a:r>
            <a:r>
              <a:rPr lang="en-US" sz="1200" dirty="0" smtClean="0"/>
              <a:t>SCTOOL </a:t>
            </a:r>
            <a:r>
              <a:rPr lang="en-US" sz="1200" dirty="0"/>
              <a:t>- </a:t>
            </a:r>
            <a:r>
              <a:rPr lang="en-US" sz="1200" dirty="0" smtClean="0"/>
              <a:t>CITY SCALE</a:t>
            </a:r>
            <a:endParaRPr lang="it-IT" dirty="0"/>
          </a:p>
        </p:txBody>
      </p:sp>
      <p:pic>
        <p:nvPicPr>
          <p:cNvPr id="10" name="Imatge 14"/>
          <p:cNvPicPr/>
          <p:nvPr userDrawn="1"/>
        </p:nvPicPr>
        <p:blipFill>
          <a:blip r:embed="rId4" cstate="print">
            <a:extLst>
              <a:ext uri="{28A0092B-C50C-407E-A947-70E740481C1C}">
                <a14:useLocalDpi xmlns=""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smtClean="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SYSTÈME DE FORMATION POUR DES VILLES MÉDICALES DURABLES</a:t>
            </a:r>
            <a:endParaRPr kumimoji="0" lang="it-IT" altLang="it-IT" sz="1100" b="0" i="0" u="none" strike="noStrike" kern="1200" cap="none" normalizeH="0" baseline="0" dirty="0" smtClean="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 </a:t>
            </a:r>
            <a:fld id="{243FB592-B9A9-49AA-A86F-4031F7B97808}" type="slidenum">
              <a:rPr lang="en-US" smtClean="0"/>
              <a:pPr/>
              <a:t>‹N°›</a:t>
            </a:fld>
            <a:endParaRPr lang="en-US" dirty="0"/>
          </a:p>
        </p:txBody>
      </p:sp>
    </p:spTree>
    <p:extLst>
      <p:ext uri="{BB962C8B-B14F-4D97-AF65-F5344CB8AC3E}">
        <p14:creationId xmlns=""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image" Target="../media/image23.emf"/><Relationship Id="rId7" Type="http://schemas.openxmlformats.org/officeDocument/2006/relationships/image" Target="../media/image27.emf"/><Relationship Id="rId2" Type="http://schemas.openxmlformats.org/officeDocument/2006/relationships/image" Target="../media/image22.emf"/><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 Id="rId9" Type="http://schemas.openxmlformats.org/officeDocument/2006/relationships/image" Target="../media/image29.emf"/></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tertitel 2"/>
          <p:cNvSpPr txBox="1">
            <a:spLocks/>
          </p:cNvSpPr>
          <p:nvPr/>
        </p:nvSpPr>
        <p:spPr>
          <a:xfrm>
            <a:off x="230517" y="3275195"/>
            <a:ext cx="4807309" cy="252028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600" dirty="0" smtClean="0">
                <a:solidFill>
                  <a:srgbClr val="0070C0"/>
                </a:solidFill>
              </a:rPr>
              <a:t>Module de formation 5</a:t>
            </a:r>
          </a:p>
          <a:p>
            <a:pPr marL="0" indent="0">
              <a:buNone/>
            </a:pPr>
            <a:r>
              <a:rPr lang="fr-FR" dirty="0" smtClean="0"/>
              <a:t>Calcul des critères de</a:t>
            </a:r>
          </a:p>
          <a:p>
            <a:pPr marL="0" indent="0">
              <a:buNone/>
            </a:pPr>
            <a:r>
              <a:rPr lang="fr-FR" dirty="0" smtClean="0"/>
              <a:t>l'évaluation </a:t>
            </a:r>
            <a:r>
              <a:rPr lang="it-IT" dirty="0" smtClean="0"/>
              <a:t>SCTool  </a:t>
            </a:r>
          </a:p>
          <a:p>
            <a:pPr marL="0" indent="0">
              <a:buNone/>
            </a:pPr>
            <a:r>
              <a:rPr lang="it-IT" dirty="0" smtClean="0"/>
              <a:t>Echelle de la Ville</a:t>
            </a:r>
            <a:endParaRPr lang="it-IT" dirty="0"/>
          </a:p>
        </p:txBody>
      </p:sp>
      <p:sp>
        <p:nvSpPr>
          <p:cNvPr id="2" name="ZoneTexte 1"/>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agono 10">
            <a:extLst>
              <a:ext uri="{FF2B5EF4-FFF2-40B4-BE49-F238E27FC236}">
                <a16:creationId xmlns="" xmlns:a16="http://schemas.microsoft.com/office/drawing/2014/main" id="{E7955BBD-BE80-4B29-B170-35E8E2616631}"/>
              </a:ext>
            </a:extLst>
          </p:cNvPr>
          <p:cNvSpPr/>
          <p:nvPr/>
        </p:nvSpPr>
        <p:spPr>
          <a:xfrm>
            <a:off x="5686426" y="4628301"/>
            <a:ext cx="3213100" cy="1187227"/>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8" name="Esagono 7">
            <a:extLst>
              <a:ext uri="{FF2B5EF4-FFF2-40B4-BE49-F238E27FC236}">
                <a16:creationId xmlns="" xmlns:a16="http://schemas.microsoft.com/office/drawing/2014/main" id="{B28B9647-0179-4B9A-B92C-698F4328A7E9}"/>
              </a:ext>
            </a:extLst>
          </p:cNvPr>
          <p:cNvSpPr/>
          <p:nvPr/>
        </p:nvSpPr>
        <p:spPr>
          <a:xfrm>
            <a:off x="2960159" y="3239768"/>
            <a:ext cx="3213100" cy="1187227"/>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6" name="Esagono 24">
            <a:extLst>
              <a:ext uri="{FF2B5EF4-FFF2-40B4-BE49-F238E27FC236}">
                <a16:creationId xmlns="" xmlns:a16="http://schemas.microsoft.com/office/drawing/2014/main" id="{9BD3EAC8-CE30-44EC-8652-B568FEC835F1}"/>
              </a:ext>
            </a:extLst>
          </p:cNvPr>
          <p:cNvSpPr/>
          <p:nvPr/>
        </p:nvSpPr>
        <p:spPr>
          <a:xfrm>
            <a:off x="216959" y="1885101"/>
            <a:ext cx="3213100" cy="1187227"/>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10</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sp>
        <p:nvSpPr>
          <p:cNvPr id="5" name="CasellaDiTesto 8">
            <a:extLst>
              <a:ext uri="{FF2B5EF4-FFF2-40B4-BE49-F238E27FC236}">
                <a16:creationId xmlns="" xmlns:a16="http://schemas.microsoft.com/office/drawing/2014/main" id="{2E88ABD7-11F3-4DA8-853D-1672287964E7}"/>
              </a:ext>
            </a:extLst>
          </p:cNvPr>
          <p:cNvSpPr txBox="1"/>
          <p:nvPr/>
        </p:nvSpPr>
        <p:spPr>
          <a:xfrm>
            <a:off x="259292" y="1878439"/>
            <a:ext cx="3213100" cy="1138773"/>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HIB - Plus c'est élevé, </a:t>
            </a:r>
            <a:endParaRPr lang="en-US" sz="2000" b="1" dirty="0" smtClean="0">
              <a:ea typeface="Verdana" panose="020B0604030504040204" pitchFamily="34" charset="0"/>
              <a:cs typeface="Verdana" panose="020B0604030504040204" pitchFamily="34" charset="0"/>
            </a:endParaRPr>
          </a:p>
          <a:p>
            <a:pPr algn="ctr"/>
            <a:r>
              <a:rPr lang="en-US" sz="2000" b="1" dirty="0" smtClean="0">
                <a:ea typeface="Verdana" panose="020B0604030504040204" pitchFamily="34" charset="0"/>
                <a:cs typeface="Verdana" panose="020B0604030504040204" pitchFamily="34" charset="0"/>
              </a:rPr>
              <a:t>mieux </a:t>
            </a:r>
            <a:r>
              <a:rPr lang="en-US" sz="2000" b="1" dirty="0">
                <a:ea typeface="Verdana" panose="020B0604030504040204" pitchFamily="34" charset="0"/>
                <a:cs typeface="Verdana" panose="020B0604030504040204" pitchFamily="34" charset="0"/>
              </a:rPr>
              <a:t>c'est</a:t>
            </a:r>
          </a:p>
          <a:p>
            <a:pPr algn="ctr"/>
            <a:r>
              <a:rPr lang="en-US" sz="1400" dirty="0">
                <a:ea typeface="Verdana" panose="020B0604030504040204" pitchFamily="34" charset="0"/>
                <a:cs typeface="Verdana" panose="020B0604030504040204" pitchFamily="34" charset="0"/>
              </a:rPr>
              <a:t>Plus la valeur de l'indicateur est élevée, meilleur est le niveau de performance</a:t>
            </a:r>
          </a:p>
        </p:txBody>
      </p:sp>
      <p:sp>
        <p:nvSpPr>
          <p:cNvPr id="7" name="CasellaDiTesto 6">
            <a:extLst>
              <a:ext uri="{FF2B5EF4-FFF2-40B4-BE49-F238E27FC236}">
                <a16:creationId xmlns="" xmlns:a16="http://schemas.microsoft.com/office/drawing/2014/main" id="{0C620E87-0283-440A-9CA5-6B7C50AA1FE4}"/>
              </a:ext>
            </a:extLst>
          </p:cNvPr>
          <p:cNvSpPr txBox="1"/>
          <p:nvPr/>
        </p:nvSpPr>
        <p:spPr>
          <a:xfrm>
            <a:off x="2989792" y="3258506"/>
            <a:ext cx="3213100" cy="1138773"/>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LIB - Plus </a:t>
            </a:r>
            <a:r>
              <a:rPr lang="en-US" sz="2000" b="1" dirty="0" smtClean="0">
                <a:ea typeface="Verdana" panose="020B0604030504040204" pitchFamily="34" charset="0"/>
                <a:cs typeface="Verdana" panose="020B0604030504040204" pitchFamily="34" charset="0"/>
              </a:rPr>
              <a:t>c’est bas </a:t>
            </a:r>
          </a:p>
          <a:p>
            <a:pPr algn="ctr"/>
            <a:r>
              <a:rPr lang="en-US" sz="2000" b="1" dirty="0" smtClean="0">
                <a:ea typeface="Verdana" panose="020B0604030504040204" pitchFamily="34" charset="0"/>
                <a:cs typeface="Verdana" panose="020B0604030504040204" pitchFamily="34" charset="0"/>
              </a:rPr>
              <a:t>mieux c’est</a:t>
            </a:r>
            <a:endParaRPr lang="en-US" sz="2000" b="1" dirty="0">
              <a:ea typeface="Verdana" panose="020B0604030504040204" pitchFamily="34" charset="0"/>
              <a:cs typeface="Verdana" panose="020B0604030504040204" pitchFamily="34" charset="0"/>
            </a:endParaRPr>
          </a:p>
          <a:p>
            <a:pPr algn="ctr"/>
            <a:r>
              <a:rPr lang="en-US" sz="1400" dirty="0">
                <a:ea typeface="Verdana" panose="020B0604030504040204" pitchFamily="34" charset="0"/>
                <a:cs typeface="Verdana" panose="020B0604030504040204" pitchFamily="34" charset="0"/>
              </a:rPr>
              <a:t>Plus la valeur de l'indicateur est faible, meilleur est le niveau de performance</a:t>
            </a:r>
          </a:p>
        </p:txBody>
      </p:sp>
      <p:sp>
        <p:nvSpPr>
          <p:cNvPr id="9" name="CasellaDiTesto 9">
            <a:extLst>
              <a:ext uri="{FF2B5EF4-FFF2-40B4-BE49-F238E27FC236}">
                <a16:creationId xmlns="" xmlns:a16="http://schemas.microsoft.com/office/drawing/2014/main" id="{F860600B-2A43-42C3-9B8B-A593B0E4514C}"/>
              </a:ext>
            </a:extLst>
          </p:cNvPr>
          <p:cNvSpPr txBox="1"/>
          <p:nvPr/>
        </p:nvSpPr>
        <p:spPr>
          <a:xfrm>
            <a:off x="5703359" y="4723236"/>
            <a:ext cx="3213100" cy="830997"/>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Qualitatif</a:t>
            </a:r>
          </a:p>
          <a:p>
            <a:pPr algn="ctr"/>
            <a:r>
              <a:rPr lang="en-US" sz="1400" dirty="0">
                <a:ea typeface="Verdana" panose="020B0604030504040204" pitchFamily="34" charset="0"/>
                <a:cs typeface="Verdana" panose="020B0604030504040204" pitchFamily="34" charset="0"/>
              </a:rPr>
              <a:t>Valeurs discrètes, </a:t>
            </a:r>
            <a:r>
              <a:rPr lang="en-US" sz="1400" dirty="0" smtClean="0">
                <a:ea typeface="Verdana" panose="020B0604030504040204" pitchFamily="34" charset="0"/>
                <a:cs typeface="Verdana" panose="020B0604030504040204" pitchFamily="34" charset="0"/>
              </a:rPr>
              <a:t>décrivant les performances de l'indicateur</a:t>
            </a:r>
            <a:endParaRPr lang="en-US" sz="1400" dirty="0">
              <a:ea typeface="Verdana" panose="020B0604030504040204" pitchFamily="34" charset="0"/>
              <a:cs typeface="Verdana" panose="020B0604030504040204" pitchFamily="34" charset="0"/>
            </a:endParaRPr>
          </a:p>
        </p:txBody>
      </p:sp>
      <p:sp>
        <p:nvSpPr>
          <p:cNvPr id="11" name="CasellaDiTesto 11">
            <a:extLst>
              <a:ext uri="{FF2B5EF4-FFF2-40B4-BE49-F238E27FC236}">
                <a16:creationId xmlns="" xmlns:a16="http://schemas.microsoft.com/office/drawing/2014/main" id="{84537A66-E052-4712-ABA4-664AC68CC489}"/>
              </a:ext>
            </a:extLst>
          </p:cNvPr>
          <p:cNvSpPr txBox="1"/>
          <p:nvPr/>
        </p:nvSpPr>
        <p:spPr>
          <a:xfrm>
            <a:off x="250825" y="1280070"/>
            <a:ext cx="8605837" cy="461665"/>
          </a:xfrm>
          <a:prstGeom prst="rect">
            <a:avLst/>
          </a:prstGeom>
          <a:noFill/>
        </p:spPr>
        <p:txBody>
          <a:bodyPr wrap="square" rtlCol="0">
            <a:spAutoFit/>
          </a:bodyPr>
          <a:lstStyle/>
          <a:p>
            <a:pPr algn="ctr"/>
            <a:r>
              <a:rPr lang="it-IT" sz="2400" b="1" dirty="0">
                <a:ea typeface="Verdana" panose="020B0604030504040204" pitchFamily="34" charset="0"/>
                <a:cs typeface="Verdana" panose="020B0604030504040204" pitchFamily="34" charset="0"/>
              </a:rPr>
              <a:t>3 principaux types de </a:t>
            </a:r>
            <a:r>
              <a:rPr lang="it-IT" sz="2400" b="1" dirty="0" smtClean="0">
                <a:ea typeface="Verdana" panose="020B0604030504040204" pitchFamily="34" charset="0"/>
                <a:cs typeface="Verdana" panose="020B0604030504040204" pitchFamily="34" charset="0"/>
              </a:rPr>
              <a:t>critères / indicateurs</a:t>
            </a:r>
            <a:endParaRPr lang="it-IT" sz="2400" dirty="0">
              <a:ea typeface="Verdana" panose="020B0604030504040204" pitchFamily="34" charset="0"/>
              <a:cs typeface="Verdana" panose="020B0604030504040204" pitchFamily="34" charset="0"/>
            </a:endParaRPr>
          </a:p>
        </p:txBody>
      </p:sp>
      <p:sp>
        <p:nvSpPr>
          <p:cNvPr id="12" name="Right Brace 11"/>
          <p:cNvSpPr/>
          <p:nvPr/>
        </p:nvSpPr>
        <p:spPr>
          <a:xfrm>
            <a:off x="6391275" y="1680180"/>
            <a:ext cx="714375" cy="2746815"/>
          </a:xfrm>
          <a:prstGeom prst="righ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l-GR"/>
          </a:p>
        </p:txBody>
      </p:sp>
      <p:sp>
        <p:nvSpPr>
          <p:cNvPr id="13" name="Rectangle 12"/>
          <p:cNvSpPr/>
          <p:nvPr/>
        </p:nvSpPr>
        <p:spPr>
          <a:xfrm>
            <a:off x="7231341" y="2868921"/>
            <a:ext cx="1521570" cy="400110"/>
          </a:xfrm>
          <a:prstGeom prst="rect">
            <a:avLst/>
          </a:prstGeom>
        </p:spPr>
        <p:txBody>
          <a:bodyPr wrap="none">
            <a:spAutoFit/>
          </a:bodyPr>
          <a:lstStyle/>
          <a:p>
            <a:r>
              <a:rPr lang="en-US" sz="2000" b="1" dirty="0" smtClean="0">
                <a:ea typeface="Verdana" panose="020B0604030504040204" pitchFamily="34" charset="0"/>
                <a:cs typeface="Verdana" panose="020B0604030504040204" pitchFamily="34" charset="0"/>
              </a:rPr>
              <a:t>Quantitatif</a:t>
            </a:r>
            <a:endParaRPr lang="el-GR" sz="2000" dirty="0"/>
          </a:p>
        </p:txBody>
      </p:sp>
      <p:sp>
        <p:nvSpPr>
          <p:cNvPr id="14" name="ZoneTexte 1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4045379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11</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pic>
        <p:nvPicPr>
          <p:cNvPr id="6" name="Picture 7">
            <a:extLst>
              <a:ext uri="{FF2B5EF4-FFF2-40B4-BE49-F238E27FC236}">
                <a16:creationId xmlns="" xmlns:a16="http://schemas.microsoft.com/office/drawing/2014/main" id="{5D4DA11F-D96F-465F-A8D8-98E7F21E59FE}"/>
              </a:ext>
            </a:extLst>
          </p:cNvPr>
          <p:cNvPicPr>
            <a:picLocks noChangeAspect="1" noChangeArrowheads="1"/>
          </p:cNvPicPr>
          <p:nvPr/>
        </p:nvPicPr>
        <p:blipFill rotWithShape="1">
          <a:blip r:embed="rId2">
            <a:extLst>
              <a:ext uri="{28A0092B-C50C-407E-A947-70E740481C1C}">
                <a14:useLocalDpi xmlns="" xmlns:a14="http://schemas.microsoft.com/office/drawing/2010/main" val="0"/>
              </a:ext>
            </a:extLst>
          </a:blip>
          <a:srcRect t="4580"/>
          <a:stretch/>
        </p:blipFill>
        <p:spPr bwMode="auto">
          <a:xfrm>
            <a:off x="3055693" y="1710871"/>
            <a:ext cx="5800969" cy="44309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CasellaDiTesto 13">
            <a:extLst>
              <a:ext uri="{FF2B5EF4-FFF2-40B4-BE49-F238E27FC236}">
                <a16:creationId xmlns="" xmlns:a16="http://schemas.microsoft.com/office/drawing/2014/main" id="{53D347D6-A0BA-409A-B718-0A1EB7FF0B32}"/>
              </a:ext>
            </a:extLst>
          </p:cNvPr>
          <p:cNvSpPr txBox="1"/>
          <p:nvPr/>
        </p:nvSpPr>
        <p:spPr>
          <a:xfrm>
            <a:off x="287338" y="3428484"/>
            <a:ext cx="2682221" cy="369332"/>
          </a:xfrm>
          <a:prstGeom prst="rect">
            <a:avLst/>
          </a:prstGeom>
          <a:noFill/>
        </p:spPr>
        <p:txBody>
          <a:bodyPr wrap="square" rtlCol="0">
            <a:spAutoFit/>
          </a:bodyPr>
          <a:lstStyle/>
          <a:p>
            <a:pPr algn="ctr"/>
            <a:r>
              <a:rPr lang="en-US" dirty="0">
                <a:ea typeface="Verdana" panose="020B0604030504040204" pitchFamily="34" charset="0"/>
                <a:cs typeface="Verdana" panose="020B0604030504040204" pitchFamily="34" charset="0"/>
              </a:rPr>
              <a:t>Fonctions croissantes</a:t>
            </a:r>
            <a:endParaRPr lang="en-US" sz="1400" dirty="0">
              <a:ea typeface="Verdana" panose="020B0604030504040204" pitchFamily="34" charset="0"/>
              <a:cs typeface="Verdana" panose="020B0604030504040204" pitchFamily="34" charset="0"/>
            </a:endParaRPr>
          </a:p>
        </p:txBody>
      </p:sp>
      <p:sp>
        <p:nvSpPr>
          <p:cNvPr id="8" name="TextBox 7"/>
          <p:cNvSpPr txBox="1"/>
          <p:nvPr/>
        </p:nvSpPr>
        <p:spPr>
          <a:xfrm>
            <a:off x="328296" y="4776850"/>
            <a:ext cx="2762231" cy="1015663"/>
          </a:xfrm>
          <a:prstGeom prst="rect">
            <a:avLst/>
          </a:prstGeom>
          <a:noFill/>
        </p:spPr>
        <p:txBody>
          <a:bodyPr wrap="none" rtlCol="0">
            <a:spAutoFit/>
          </a:bodyPr>
          <a:lstStyle/>
          <a:p>
            <a:r>
              <a:rPr lang="en-US" b="1" i="1" dirty="0" smtClean="0"/>
              <a:t>Exemple </a:t>
            </a:r>
            <a:r>
              <a:rPr lang="en-US" i="1" dirty="0" smtClean="0"/>
              <a:t>:</a:t>
            </a:r>
            <a:endParaRPr lang="el-GR" i="1" dirty="0" smtClean="0"/>
          </a:p>
          <a:p>
            <a:r>
              <a:rPr lang="en-US" sz="1400" i="1" dirty="0" smtClean="0"/>
              <a:t>Part des énergies renouvelables </a:t>
            </a:r>
            <a:r>
              <a:rPr lang="el-GR" sz="1400" i="1" dirty="0" smtClean="0"/>
              <a:t>(%)</a:t>
            </a:r>
          </a:p>
          <a:p>
            <a:r>
              <a:rPr lang="en-US" sz="1400" i="1" dirty="0" smtClean="0"/>
              <a:t>Longueur des pistes cyclables </a:t>
            </a:r>
          </a:p>
          <a:p>
            <a:r>
              <a:rPr lang="el-GR" sz="1400" i="1" dirty="0" smtClean="0"/>
              <a:t>(</a:t>
            </a:r>
            <a:r>
              <a:rPr lang="en-US" sz="1400" i="1" dirty="0" smtClean="0"/>
              <a:t>m</a:t>
            </a:r>
            <a:r>
              <a:rPr lang="el-GR" sz="1400" i="1" dirty="0" smtClean="0"/>
              <a:t>/</a:t>
            </a:r>
            <a:r>
              <a:rPr lang="en-US" sz="1400" i="1" dirty="0" smtClean="0"/>
              <a:t>habitant</a:t>
            </a:r>
            <a:r>
              <a:rPr lang="el-GR" sz="1400" i="1" dirty="0" smtClean="0"/>
              <a:t>)</a:t>
            </a:r>
          </a:p>
        </p:txBody>
      </p:sp>
      <p:sp>
        <p:nvSpPr>
          <p:cNvPr id="9" name="CasellaDiTesto 11">
            <a:extLst>
              <a:ext uri="{FF2B5EF4-FFF2-40B4-BE49-F238E27FC236}">
                <a16:creationId xmlns="" xmlns:a16="http://schemas.microsoft.com/office/drawing/2014/main" id="{84537A66-E052-4712-ABA4-664AC68CC489}"/>
              </a:ext>
            </a:extLst>
          </p:cNvPr>
          <p:cNvSpPr txBox="1"/>
          <p:nvPr/>
        </p:nvSpPr>
        <p:spPr>
          <a:xfrm>
            <a:off x="113750" y="1226753"/>
            <a:ext cx="6464850" cy="461665"/>
          </a:xfrm>
          <a:prstGeom prst="rect">
            <a:avLst/>
          </a:prstGeom>
          <a:noFill/>
        </p:spPr>
        <p:txBody>
          <a:bodyPr wrap="square" rtlCol="0">
            <a:spAutoFit/>
          </a:bodyPr>
          <a:lstStyle/>
          <a:p>
            <a:r>
              <a:rPr lang="it-IT" sz="2400" b="1" dirty="0" smtClean="0">
                <a:ea typeface="Verdana" panose="020B0604030504040204" pitchFamily="34" charset="0"/>
                <a:cs typeface="Verdana" panose="020B0604030504040204" pitchFamily="34" charset="0"/>
              </a:rPr>
              <a:t>Quantitatif</a:t>
            </a:r>
            <a:r>
              <a:rPr lang="en-US" sz="2400" b="1" dirty="0" smtClean="0">
                <a:ea typeface="Verdana" panose="020B0604030504040204" pitchFamily="34" charset="0"/>
                <a:cs typeface="Verdana" panose="020B0604030504040204" pitchFamily="34" charset="0"/>
              </a:rPr>
              <a:t> : </a:t>
            </a:r>
            <a:r>
              <a:rPr lang="it-IT" sz="2400" b="1" dirty="0" smtClean="0">
                <a:ea typeface="Verdana" panose="020B0604030504040204" pitchFamily="34" charset="0"/>
                <a:cs typeface="Verdana" panose="020B0604030504040204" pitchFamily="34" charset="0"/>
              </a:rPr>
              <a:t>HIB </a:t>
            </a:r>
            <a:r>
              <a:rPr lang="it-IT" sz="2400" b="1" dirty="0">
                <a:ea typeface="Verdana" panose="020B0604030504040204" pitchFamily="34" charset="0"/>
                <a:cs typeface="Verdana" panose="020B0604030504040204" pitchFamily="34" charset="0"/>
              </a:rPr>
              <a:t>- plus c'est </a:t>
            </a:r>
            <a:r>
              <a:rPr lang="it-IT" sz="2400" b="1" dirty="0" smtClean="0">
                <a:ea typeface="Verdana" panose="020B0604030504040204" pitchFamily="34" charset="0"/>
                <a:cs typeface="Verdana" panose="020B0604030504040204" pitchFamily="34" charset="0"/>
              </a:rPr>
              <a:t>élevé, mieux c’est</a:t>
            </a:r>
            <a:endParaRPr lang="it-IT" sz="2400" dirty="0">
              <a:ea typeface="Verdana" panose="020B0604030504040204" pitchFamily="34" charset="0"/>
              <a:cs typeface="Verdana" panose="020B0604030504040204" pitchFamily="34" charset="0"/>
            </a:endParaRPr>
          </a:p>
        </p:txBody>
      </p:sp>
      <p:sp>
        <p:nvSpPr>
          <p:cNvPr id="10" name="object 39"/>
          <p:cNvSpPr txBox="1"/>
          <p:nvPr/>
        </p:nvSpPr>
        <p:spPr>
          <a:xfrm rot="16200000">
            <a:off x="2386792" y="3790065"/>
            <a:ext cx="1621768" cy="166392"/>
          </a:xfrm>
          <a:prstGeom prst="rect">
            <a:avLst/>
          </a:prstGeom>
          <a:solidFill>
            <a:schemeClr val="bg1"/>
          </a:solidFill>
        </p:spPr>
        <p:txBody>
          <a:bodyPr vert="horz" wrap="square" lIns="0" tIns="12383" rIns="0" bIns="0" rtlCol="0">
            <a:spAutoFit/>
          </a:bodyPr>
          <a:lstStyle/>
          <a:p>
            <a:pPr marL="9525" algn="ctr">
              <a:spcBef>
                <a:spcPts val="98"/>
              </a:spcBef>
            </a:pPr>
            <a:r>
              <a:rPr lang="fr-FR" sz="1000" spc="11" dirty="0" smtClean="0">
                <a:latin typeface="Arial MT"/>
                <a:cs typeface="Arial MT"/>
              </a:rPr>
              <a:t>Score Normalisé</a:t>
            </a:r>
            <a:endParaRPr sz="1000">
              <a:latin typeface="Arial MT"/>
              <a:cs typeface="Arial MT"/>
            </a:endParaRPr>
          </a:p>
        </p:txBody>
      </p:sp>
      <p:sp>
        <p:nvSpPr>
          <p:cNvPr id="11" name="object 39"/>
          <p:cNvSpPr txBox="1"/>
          <p:nvPr/>
        </p:nvSpPr>
        <p:spPr>
          <a:xfrm>
            <a:off x="5249863" y="5994474"/>
            <a:ext cx="1621768" cy="166392"/>
          </a:xfrm>
          <a:prstGeom prst="rect">
            <a:avLst/>
          </a:prstGeom>
          <a:solidFill>
            <a:schemeClr val="bg1"/>
          </a:solidFill>
        </p:spPr>
        <p:txBody>
          <a:bodyPr vert="horz" wrap="square" lIns="0" tIns="12383" rIns="0" bIns="0" rtlCol="0">
            <a:spAutoFit/>
          </a:bodyPr>
          <a:lstStyle/>
          <a:p>
            <a:pPr marL="9525" algn="ctr">
              <a:spcBef>
                <a:spcPts val="98"/>
              </a:spcBef>
            </a:pPr>
            <a:r>
              <a:rPr lang="fr-FR" sz="1000" spc="11" dirty="0" smtClean="0">
                <a:latin typeface="Arial MT"/>
                <a:cs typeface="Arial MT"/>
              </a:rPr>
              <a:t>Valeur de l’Indicateur</a:t>
            </a:r>
            <a:endParaRPr sz="1000">
              <a:latin typeface="Arial MT"/>
              <a:cs typeface="Arial MT"/>
            </a:endParaRPr>
          </a:p>
        </p:txBody>
      </p:sp>
      <p:sp>
        <p:nvSpPr>
          <p:cNvPr id="12" name="ZoneTexte 11"/>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2610003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12</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sp>
        <p:nvSpPr>
          <p:cNvPr id="5" name="CasellaDiTesto 11">
            <a:extLst>
              <a:ext uri="{FF2B5EF4-FFF2-40B4-BE49-F238E27FC236}">
                <a16:creationId xmlns="" xmlns:a16="http://schemas.microsoft.com/office/drawing/2014/main" id="{84537A66-E052-4712-ABA4-664AC68CC489}"/>
              </a:ext>
            </a:extLst>
          </p:cNvPr>
          <p:cNvSpPr txBox="1"/>
          <p:nvPr/>
        </p:nvSpPr>
        <p:spPr>
          <a:xfrm>
            <a:off x="113750" y="1226753"/>
            <a:ext cx="6337850" cy="461665"/>
          </a:xfrm>
          <a:prstGeom prst="rect">
            <a:avLst/>
          </a:prstGeom>
          <a:noFill/>
        </p:spPr>
        <p:txBody>
          <a:bodyPr wrap="square" rtlCol="0">
            <a:spAutoFit/>
          </a:bodyPr>
          <a:lstStyle/>
          <a:p>
            <a:r>
              <a:rPr lang="it-IT" sz="2400" b="1" dirty="0" smtClean="0">
                <a:ea typeface="Verdana" panose="020B0604030504040204" pitchFamily="34" charset="0"/>
                <a:cs typeface="Verdana" panose="020B0604030504040204" pitchFamily="34" charset="0"/>
              </a:rPr>
              <a:t>Quantitatif : HIB </a:t>
            </a:r>
            <a:r>
              <a:rPr lang="it-IT" sz="2400" b="1" dirty="0">
                <a:ea typeface="Verdana" panose="020B0604030504040204" pitchFamily="34" charset="0"/>
                <a:cs typeface="Verdana" panose="020B0604030504040204" pitchFamily="34" charset="0"/>
              </a:rPr>
              <a:t>- Plus c'est élevé, mieux c'est</a:t>
            </a:r>
            <a:endParaRPr lang="it-IT" sz="2400" dirty="0">
              <a:ea typeface="Verdana" panose="020B0604030504040204" pitchFamily="34" charset="0"/>
              <a:cs typeface="Verdana" panose="020B0604030504040204" pitchFamily="34" charset="0"/>
            </a:endParaRPr>
          </a:p>
        </p:txBody>
      </p:sp>
      <p:sp>
        <p:nvSpPr>
          <p:cNvPr id="6" name="Ovale 5">
            <a:extLst>
              <a:ext uri="{FF2B5EF4-FFF2-40B4-BE49-F238E27FC236}">
                <a16:creationId xmlns="" xmlns:a16="http://schemas.microsoft.com/office/drawing/2014/main" id="{F2094BD0-6824-4C7D-AAD9-FFF2631297EB}"/>
              </a:ext>
            </a:extLst>
          </p:cNvPr>
          <p:cNvSpPr/>
          <p:nvPr/>
        </p:nvSpPr>
        <p:spPr bwMode="auto">
          <a:xfrm>
            <a:off x="287304" y="2106036"/>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7" name="CasellaDiTesto 9">
            <a:extLst>
              <a:ext uri="{FF2B5EF4-FFF2-40B4-BE49-F238E27FC236}">
                <a16:creationId xmlns="" xmlns:a16="http://schemas.microsoft.com/office/drawing/2014/main" id="{64654942-10F0-47B0-91CA-2519E1364A04}"/>
              </a:ext>
            </a:extLst>
          </p:cNvPr>
          <p:cNvSpPr txBox="1">
            <a:spLocks noChangeArrowheads="1"/>
          </p:cNvSpPr>
          <p:nvPr/>
        </p:nvSpPr>
        <p:spPr bwMode="auto">
          <a:xfrm>
            <a:off x="660367" y="2020311"/>
            <a:ext cx="2501933" cy="923330"/>
          </a:xfrm>
          <a:prstGeom prst="rect">
            <a:avLst/>
          </a:prstGeom>
          <a:noFill/>
          <a:ln w="9525">
            <a:noFill/>
            <a:miter lim="800000"/>
            <a:headEnd/>
            <a:tailEnd/>
          </a:ln>
        </p:spPr>
        <p:txBody>
          <a:bodyPr wrap="square">
            <a:spAutoFit/>
          </a:bodyPr>
          <a:lstStyle/>
          <a:p>
            <a:pPr lvl="0">
              <a:defRPr/>
            </a:pPr>
            <a:r>
              <a:rPr lang="en-GB" dirty="0" smtClean="0">
                <a:solidFill>
                  <a:prstClr val="black"/>
                </a:solidFill>
                <a:ea typeface="Verdana" panose="020B0604030504040204" pitchFamily="34" charset="0"/>
                <a:cs typeface="Verdana" panose="020B0604030504040204" pitchFamily="34" charset="0"/>
              </a:rPr>
              <a:t>Repère *</a:t>
            </a:r>
            <a:r>
              <a:rPr kumimoji="0" lang="en-GB" b="0" i="0" u="none" strike="noStrike" kern="1200" cap="none" spc="0" normalizeH="0" baseline="0" noProof="0" dirty="0" smtClean="0">
                <a:ln>
                  <a:noFill/>
                </a:ln>
                <a:solidFill>
                  <a:prstClr val="black"/>
                </a:solidFill>
                <a:effectLst/>
                <a:uLnTx/>
                <a:uFillTx/>
                <a:ea typeface="Verdana" panose="020B0604030504040204" pitchFamily="34" charset="0"/>
                <a:cs typeface="Verdana" panose="020B0604030504040204" pitchFamily="34" charset="0"/>
              </a:rPr>
              <a:t>(performances </a:t>
            </a:r>
            <a:r>
              <a:rPr kumimoji="0" lang="en-GB"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minimales acceptables et meilleures pratiques)</a:t>
            </a:r>
          </a:p>
        </p:txBody>
      </p:sp>
      <p:grpSp>
        <p:nvGrpSpPr>
          <p:cNvPr id="8" name="Gruppo 2">
            <a:extLst>
              <a:ext uri="{FF2B5EF4-FFF2-40B4-BE49-F238E27FC236}">
                <a16:creationId xmlns="" xmlns:a16="http://schemas.microsoft.com/office/drawing/2014/main" id="{BFA4FB7F-5778-4199-9C2C-6919EFFA9916}"/>
              </a:ext>
            </a:extLst>
          </p:cNvPr>
          <p:cNvGrpSpPr/>
          <p:nvPr/>
        </p:nvGrpSpPr>
        <p:grpSpPr>
          <a:xfrm>
            <a:off x="2884556" y="1543051"/>
            <a:ext cx="6068944" cy="4705350"/>
            <a:chOff x="1377156" y="706927"/>
            <a:chExt cx="6389687" cy="4925792"/>
          </a:xfrm>
        </p:grpSpPr>
        <p:pic>
          <p:nvPicPr>
            <p:cNvPr id="9" name="Picture 8">
              <a:extLst>
                <a:ext uri="{FF2B5EF4-FFF2-40B4-BE49-F238E27FC236}">
                  <a16:creationId xmlns="" xmlns:a16="http://schemas.microsoft.com/office/drawing/2014/main" id="{E823AAF6-0916-4900-8121-852637FED29F}"/>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t="3698"/>
            <a:stretch/>
          </p:blipFill>
          <p:spPr bwMode="auto">
            <a:xfrm>
              <a:off x="1377156" y="706927"/>
              <a:ext cx="6389687" cy="49257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Line 10">
              <a:extLst>
                <a:ext uri="{FF2B5EF4-FFF2-40B4-BE49-F238E27FC236}">
                  <a16:creationId xmlns="" xmlns:a16="http://schemas.microsoft.com/office/drawing/2014/main" id="{24236186-55E2-4A34-AF83-569A67BD6711}"/>
                </a:ext>
              </a:extLst>
            </p:cNvPr>
            <p:cNvSpPr>
              <a:spLocks noChangeShapeType="1"/>
            </p:cNvSpPr>
            <p:nvPr/>
          </p:nvSpPr>
          <p:spPr bwMode="auto">
            <a:xfrm flipV="1">
              <a:off x="4439443" y="3403870"/>
              <a:ext cx="0" cy="1978025"/>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Line 11">
              <a:extLst>
                <a:ext uri="{FF2B5EF4-FFF2-40B4-BE49-F238E27FC236}">
                  <a16:creationId xmlns="" xmlns:a16="http://schemas.microsoft.com/office/drawing/2014/main" id="{6E50E22D-A4A1-48EF-A8F0-A682264A571F}"/>
                </a:ext>
              </a:extLst>
            </p:cNvPr>
            <p:cNvSpPr>
              <a:spLocks noChangeShapeType="1"/>
            </p:cNvSpPr>
            <p:nvPr/>
          </p:nvSpPr>
          <p:spPr bwMode="auto">
            <a:xfrm flipH="1">
              <a:off x="1788318" y="3418157"/>
              <a:ext cx="2611438" cy="0"/>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Ovale 10">
              <a:extLst>
                <a:ext uri="{FF2B5EF4-FFF2-40B4-BE49-F238E27FC236}">
                  <a16:creationId xmlns="" xmlns:a16="http://schemas.microsoft.com/office/drawing/2014/main" id="{395FD537-5DBD-42B1-8605-8E292DE2B6A7}"/>
                </a:ext>
              </a:extLst>
            </p:cNvPr>
            <p:cNvSpPr/>
            <p:nvPr/>
          </p:nvSpPr>
          <p:spPr bwMode="auto">
            <a:xfrm>
              <a:off x="3423443" y="4273820"/>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13" name="Ovale 14">
              <a:extLst>
                <a:ext uri="{FF2B5EF4-FFF2-40B4-BE49-F238E27FC236}">
                  <a16:creationId xmlns="" xmlns:a16="http://schemas.microsoft.com/office/drawing/2014/main" id="{C1BA861B-54B8-495E-89FA-EA70277BC1F9}"/>
                </a:ext>
              </a:extLst>
            </p:cNvPr>
            <p:cNvSpPr/>
            <p:nvPr/>
          </p:nvSpPr>
          <p:spPr bwMode="auto">
            <a:xfrm>
              <a:off x="6387306" y="1003570"/>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14" name="Ovale 10">
              <a:extLst>
                <a:ext uri="{FF2B5EF4-FFF2-40B4-BE49-F238E27FC236}">
                  <a16:creationId xmlns="" xmlns:a16="http://schemas.microsoft.com/office/drawing/2014/main" id="{5360EE52-0CF5-4F0E-A624-4560203B29B4}"/>
                </a:ext>
              </a:extLst>
            </p:cNvPr>
            <p:cNvSpPr>
              <a:spLocks noChangeArrowheads="1"/>
            </p:cNvSpPr>
            <p:nvPr/>
          </p:nvSpPr>
          <p:spPr bwMode="auto">
            <a:xfrm>
              <a:off x="4323556" y="3303857"/>
              <a:ext cx="193675" cy="193675"/>
            </a:xfrm>
            <a:prstGeom prst="ellipse">
              <a:avLst/>
            </a:prstGeom>
            <a:solidFill>
              <a:srgbClr val="2E9A67"/>
            </a:solidFill>
            <a:ln w="9525" algn="ctr">
              <a:solidFill>
                <a:schemeClr val="tx1"/>
              </a:solidFill>
              <a:round/>
              <a:headEnd/>
              <a:tailEnd/>
            </a:ln>
          </p:spPr>
          <p:txBody>
            <a:bodyPr/>
            <a:lstStyle>
              <a:lvl1pPr eaLnBrk="0" hangingPunct="0">
                <a:defRPr sz="2400">
                  <a:solidFill>
                    <a:schemeClr val="tx1"/>
                  </a:solidFill>
                  <a:latin typeface="Times"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altLang="it-IT" sz="2400" b="0" i="0" u="none" strike="noStrike" kern="1200" cap="none" spc="0" normalizeH="0" baseline="0" noProof="0">
                <a:ln>
                  <a:noFill/>
                </a:ln>
                <a:solidFill>
                  <a:prstClr val="black"/>
                </a:solidFill>
                <a:effectLst/>
                <a:uLnTx/>
                <a:uFillTx/>
                <a:latin typeface="Times" panose="02020603050405020304" pitchFamily="18" charset="0"/>
                <a:ea typeface="ＭＳ Ｐゴシック" panose="020B0600070205080204" pitchFamily="34" charset="-128"/>
                <a:cs typeface="+mn-cs"/>
              </a:endParaRPr>
            </a:p>
          </p:txBody>
        </p:sp>
      </p:grpSp>
      <p:sp>
        <p:nvSpPr>
          <p:cNvPr id="15" name="Ovale 10">
            <a:extLst>
              <a:ext uri="{FF2B5EF4-FFF2-40B4-BE49-F238E27FC236}">
                <a16:creationId xmlns="" xmlns:a16="http://schemas.microsoft.com/office/drawing/2014/main" id="{7051CE63-4A0E-46B3-92B9-83CF0B7B5FC2}"/>
              </a:ext>
            </a:extLst>
          </p:cNvPr>
          <p:cNvSpPr>
            <a:spLocks noChangeArrowheads="1"/>
          </p:cNvSpPr>
          <p:nvPr/>
        </p:nvSpPr>
        <p:spPr bwMode="auto">
          <a:xfrm>
            <a:off x="293032" y="3583196"/>
            <a:ext cx="193675" cy="193675"/>
          </a:xfrm>
          <a:prstGeom prst="ellipse">
            <a:avLst/>
          </a:prstGeom>
          <a:solidFill>
            <a:srgbClr val="2E9A67"/>
          </a:solidFill>
          <a:ln w="9525" algn="ctr">
            <a:solidFill>
              <a:schemeClr val="tx1"/>
            </a:solidFill>
            <a:round/>
            <a:headEnd/>
            <a:tailEnd/>
          </a:ln>
        </p:spPr>
        <p:txBody>
          <a:bodyPr/>
          <a:lstStyle>
            <a:lvl1pPr eaLnBrk="0" hangingPunct="0">
              <a:defRPr sz="2400">
                <a:solidFill>
                  <a:schemeClr val="tx1"/>
                </a:solidFill>
                <a:latin typeface="Times"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altLang="it-IT" sz="2400" b="0" i="0" u="none" strike="noStrike" kern="1200" cap="none" spc="0" normalizeH="0" baseline="0" noProof="0">
              <a:ln>
                <a:noFill/>
              </a:ln>
              <a:solidFill>
                <a:prstClr val="black"/>
              </a:solidFill>
              <a:effectLst/>
              <a:uLnTx/>
              <a:uFillTx/>
              <a:latin typeface="Times" panose="02020603050405020304" pitchFamily="18" charset="0"/>
              <a:ea typeface="ＭＳ Ｐゴシック" panose="020B0600070205080204" pitchFamily="34" charset="-128"/>
              <a:cs typeface="+mn-cs"/>
            </a:endParaRPr>
          </a:p>
        </p:txBody>
      </p:sp>
      <p:sp>
        <p:nvSpPr>
          <p:cNvPr id="16" name="CasellaDiTesto 9">
            <a:extLst>
              <a:ext uri="{FF2B5EF4-FFF2-40B4-BE49-F238E27FC236}">
                <a16:creationId xmlns="" xmlns:a16="http://schemas.microsoft.com/office/drawing/2014/main" id="{A33FFA51-08C8-4A22-AA1B-706F8017861F}"/>
              </a:ext>
            </a:extLst>
          </p:cNvPr>
          <p:cNvSpPr txBox="1">
            <a:spLocks noChangeArrowheads="1"/>
          </p:cNvSpPr>
          <p:nvPr/>
        </p:nvSpPr>
        <p:spPr bwMode="auto">
          <a:xfrm>
            <a:off x="669889" y="3495598"/>
            <a:ext cx="1737912" cy="369332"/>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Valeur </a:t>
            </a:r>
            <a:r>
              <a:rPr kumimoji="0" lang="en-GB" b="0" i="0" u="none" strike="noStrike" kern="1200" cap="none" spc="0" normalizeH="0" baseline="0" noProof="0" dirty="0" smtClean="0">
                <a:ln>
                  <a:noFill/>
                </a:ln>
                <a:solidFill>
                  <a:prstClr val="black"/>
                </a:solidFill>
                <a:effectLst/>
                <a:uLnTx/>
                <a:uFillTx/>
                <a:ea typeface="Verdana" panose="020B0604030504040204" pitchFamily="34" charset="0"/>
                <a:cs typeface="Verdana" panose="020B0604030504040204" pitchFamily="34" charset="0"/>
              </a:rPr>
              <a:t>de l'indicateur</a:t>
            </a:r>
          </a:p>
        </p:txBody>
      </p:sp>
      <p:sp>
        <p:nvSpPr>
          <p:cNvPr id="17" name="CasellaDiTesto 9">
            <a:extLst>
              <a:ext uri="{FF2B5EF4-FFF2-40B4-BE49-F238E27FC236}">
                <a16:creationId xmlns="" xmlns:a16="http://schemas.microsoft.com/office/drawing/2014/main" id="{6CC362E1-947E-4238-B63C-02A89ED1F477}"/>
              </a:ext>
            </a:extLst>
          </p:cNvPr>
          <p:cNvSpPr txBox="1">
            <a:spLocks noChangeArrowheads="1"/>
          </p:cNvSpPr>
          <p:nvPr/>
        </p:nvSpPr>
        <p:spPr bwMode="auto">
          <a:xfrm>
            <a:off x="287304" y="4134484"/>
            <a:ext cx="2559369" cy="1384995"/>
          </a:xfrm>
          <a:prstGeom prst="rect">
            <a:avLst/>
          </a:prstGeom>
          <a:noFill/>
          <a:ln w="9525">
            <a:noFill/>
            <a:miter lim="800000"/>
            <a:headEnd/>
            <a:tailEnd/>
          </a:ln>
        </p:spPr>
        <p:txBody>
          <a:bodyPr wrap="square">
            <a:spAutoFit/>
          </a:bodyPr>
          <a:lstStyle/>
          <a:p>
            <a:pPr lvl="0">
              <a:defRPr/>
            </a:pPr>
            <a:r>
              <a:rPr kumimoji="0" lang="en-GB" sz="1400"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 </a:t>
            </a:r>
            <a:r>
              <a:rPr kumimoji="0" lang="en-GB" sz="1400" b="0" i="0" u="none" strike="noStrike" kern="1200" cap="none" spc="0" normalizeH="0" baseline="0" noProof="0" dirty="0" smtClean="0">
                <a:ln>
                  <a:noFill/>
                </a:ln>
                <a:effectLst/>
                <a:uLnTx/>
                <a:uFillTx/>
                <a:ea typeface="Verdana" panose="020B0604030504040204" pitchFamily="34" charset="0"/>
                <a:cs typeface="Verdana" panose="020B0604030504040204" pitchFamily="34" charset="0"/>
              </a:rPr>
              <a:t>Le</a:t>
            </a:r>
            <a:r>
              <a:rPr lang="en-GB" sz="1400" dirty="0" smtClean="0">
                <a:ea typeface="Verdana" panose="020B0604030504040204" pitchFamily="34" charset="0"/>
                <a:cs typeface="Verdana" panose="020B0604030504040204" pitchFamily="34" charset="0"/>
              </a:rPr>
              <a:t> </a:t>
            </a:r>
            <a:r>
              <a:rPr lang="en-GB" sz="1400" dirty="0" smtClean="0">
                <a:ea typeface="Verdana" panose="020B0604030504040204" pitchFamily="34" charset="0"/>
                <a:cs typeface="Verdana" panose="020B0604030504040204" pitchFamily="34" charset="0"/>
              </a:rPr>
              <a:t>repère</a:t>
            </a:r>
            <a:r>
              <a:rPr kumimoji="0" lang="en-GB" sz="1400" b="0" i="0" u="none" strike="noStrike" kern="1200" cap="none" spc="0" normalizeH="0" baseline="0" noProof="0" dirty="0" smtClean="0">
                <a:ln>
                  <a:noFill/>
                </a:ln>
                <a:effectLst/>
                <a:uLnTx/>
                <a:uFillTx/>
                <a:ea typeface="Verdana" panose="020B0604030504040204" pitchFamily="34" charset="0"/>
                <a:cs typeface="Verdana" panose="020B0604030504040204" pitchFamily="34" charset="0"/>
              </a:rPr>
              <a:t> </a:t>
            </a:r>
            <a:r>
              <a:rPr kumimoji="0" lang="en-GB" sz="1400"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est </a:t>
            </a:r>
            <a:r>
              <a:rPr kumimoji="0" lang="en-GB" sz="1400" b="0" i="0" u="none" strike="noStrike" kern="1200" cap="none" spc="0" normalizeH="0" baseline="0" noProof="0" dirty="0" smtClean="0">
                <a:ln>
                  <a:noFill/>
                </a:ln>
                <a:solidFill>
                  <a:prstClr val="black"/>
                </a:solidFill>
                <a:effectLst/>
                <a:uLnTx/>
                <a:uFillTx/>
                <a:ea typeface="Verdana" panose="020B0604030504040204" pitchFamily="34" charset="0"/>
                <a:cs typeface="Verdana" panose="020B0604030504040204" pitchFamily="34" charset="0"/>
              </a:rPr>
              <a:t>défini</a:t>
            </a:r>
            <a:r>
              <a:rPr kumimoji="0" lang="en-GB" sz="1400" b="0" i="0" u="none" strike="sngStrike" kern="1200" cap="none" spc="0" normalizeH="0" baseline="0" noProof="0" dirty="0" smtClean="0">
                <a:ln>
                  <a:noFill/>
                </a:ln>
                <a:solidFill>
                  <a:prstClr val="black"/>
                </a:solidFill>
                <a:effectLst/>
                <a:uLnTx/>
                <a:uFillTx/>
                <a:ea typeface="Verdana" panose="020B0604030504040204" pitchFamily="34" charset="0"/>
                <a:cs typeface="Verdana" panose="020B0604030504040204" pitchFamily="34" charset="0"/>
              </a:rPr>
              <a:t>e</a:t>
            </a:r>
            <a:r>
              <a:rPr kumimoji="0" lang="en-GB" sz="1400" b="0" i="0" u="none" strike="noStrike" kern="1200" cap="none" spc="0" normalizeH="0" baseline="0" noProof="0" dirty="0" smtClean="0">
                <a:ln>
                  <a:noFill/>
                </a:ln>
                <a:solidFill>
                  <a:prstClr val="black"/>
                </a:solidFill>
                <a:effectLst/>
                <a:uLnTx/>
                <a:uFillTx/>
                <a:ea typeface="Verdana" panose="020B0604030504040204" pitchFamily="34" charset="0"/>
                <a:cs typeface="Verdana" panose="020B0604030504040204" pitchFamily="34" charset="0"/>
              </a:rPr>
              <a:t> </a:t>
            </a:r>
            <a:r>
              <a:rPr kumimoji="0" lang="en-GB" sz="1400"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selon les lois/réglementations, normes techniques, données statistiques, performances typiques, simulation et modélisation  </a:t>
            </a:r>
          </a:p>
        </p:txBody>
      </p:sp>
      <p:sp>
        <p:nvSpPr>
          <p:cNvPr id="18" name="object 39"/>
          <p:cNvSpPr txBox="1"/>
          <p:nvPr/>
        </p:nvSpPr>
        <p:spPr>
          <a:xfrm rot="16200000">
            <a:off x="2166658" y="3823932"/>
            <a:ext cx="1621768" cy="166392"/>
          </a:xfrm>
          <a:prstGeom prst="rect">
            <a:avLst/>
          </a:prstGeom>
          <a:solidFill>
            <a:schemeClr val="bg1"/>
          </a:solidFill>
        </p:spPr>
        <p:txBody>
          <a:bodyPr vert="horz" wrap="square" lIns="0" tIns="12383" rIns="0" bIns="0" rtlCol="0">
            <a:spAutoFit/>
          </a:bodyPr>
          <a:lstStyle/>
          <a:p>
            <a:pPr marL="9525" algn="ctr">
              <a:spcBef>
                <a:spcPts val="98"/>
              </a:spcBef>
            </a:pPr>
            <a:r>
              <a:rPr lang="fr-FR" sz="1000" spc="11" dirty="0" smtClean="0">
                <a:latin typeface="Arial MT"/>
                <a:cs typeface="Arial MT"/>
              </a:rPr>
              <a:t>Score Normalisé</a:t>
            </a:r>
            <a:endParaRPr sz="1000">
              <a:latin typeface="Arial MT"/>
              <a:cs typeface="Arial MT"/>
            </a:endParaRPr>
          </a:p>
        </p:txBody>
      </p:sp>
      <p:sp>
        <p:nvSpPr>
          <p:cNvPr id="19" name="object 39"/>
          <p:cNvSpPr txBox="1"/>
          <p:nvPr/>
        </p:nvSpPr>
        <p:spPr>
          <a:xfrm>
            <a:off x="5131330" y="6104540"/>
            <a:ext cx="1621768" cy="166392"/>
          </a:xfrm>
          <a:prstGeom prst="rect">
            <a:avLst/>
          </a:prstGeom>
          <a:solidFill>
            <a:schemeClr val="bg1"/>
          </a:solidFill>
        </p:spPr>
        <p:txBody>
          <a:bodyPr vert="horz" wrap="square" lIns="0" tIns="12383" rIns="0" bIns="0" rtlCol="0">
            <a:spAutoFit/>
          </a:bodyPr>
          <a:lstStyle/>
          <a:p>
            <a:pPr marL="9525" algn="ctr">
              <a:spcBef>
                <a:spcPts val="98"/>
              </a:spcBef>
            </a:pPr>
            <a:r>
              <a:rPr lang="fr-FR" sz="1000" spc="11" dirty="0" smtClean="0">
                <a:latin typeface="Arial MT"/>
                <a:cs typeface="Arial MT"/>
              </a:rPr>
              <a:t>Valeur de l’Indicateur</a:t>
            </a:r>
            <a:endParaRPr sz="1000">
              <a:latin typeface="Arial MT"/>
              <a:cs typeface="Arial MT"/>
            </a:endParaRPr>
          </a:p>
        </p:txBody>
      </p:sp>
      <p:sp>
        <p:nvSpPr>
          <p:cNvPr id="20" name="ZoneTexte 19"/>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3720601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13</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sp>
        <p:nvSpPr>
          <p:cNvPr id="5" name="CasellaDiTesto 11">
            <a:extLst>
              <a:ext uri="{FF2B5EF4-FFF2-40B4-BE49-F238E27FC236}">
                <a16:creationId xmlns="" xmlns:a16="http://schemas.microsoft.com/office/drawing/2014/main" id="{84537A66-E052-4712-ABA4-664AC68CC489}"/>
              </a:ext>
            </a:extLst>
          </p:cNvPr>
          <p:cNvSpPr txBox="1"/>
          <p:nvPr/>
        </p:nvSpPr>
        <p:spPr>
          <a:xfrm>
            <a:off x="113750" y="1226753"/>
            <a:ext cx="6896650" cy="461665"/>
          </a:xfrm>
          <a:prstGeom prst="rect">
            <a:avLst/>
          </a:prstGeom>
          <a:noFill/>
        </p:spPr>
        <p:txBody>
          <a:bodyPr wrap="square" rtlCol="0">
            <a:spAutoFit/>
          </a:bodyPr>
          <a:lstStyle/>
          <a:p>
            <a:r>
              <a:rPr lang="it-IT" sz="2400" b="1" dirty="0" smtClean="0">
                <a:ea typeface="Verdana" panose="020B0604030504040204" pitchFamily="34" charset="0"/>
                <a:cs typeface="Verdana" panose="020B0604030504040204" pitchFamily="34" charset="0"/>
              </a:rPr>
              <a:t>Quantitatif : HIB </a:t>
            </a:r>
            <a:r>
              <a:rPr lang="it-IT" sz="2400" b="1" dirty="0">
                <a:ea typeface="Verdana" panose="020B0604030504040204" pitchFamily="34" charset="0"/>
                <a:cs typeface="Verdana" panose="020B0604030504040204" pitchFamily="34" charset="0"/>
              </a:rPr>
              <a:t>- Plus c'est élevé, mieux c'est</a:t>
            </a:r>
            <a:endParaRPr lang="it-IT" sz="2400" dirty="0">
              <a:ea typeface="Verdana" panose="020B0604030504040204" pitchFamily="34" charset="0"/>
              <a:cs typeface="Verdana" panose="020B0604030504040204" pitchFamily="34" charset="0"/>
            </a:endParaRPr>
          </a:p>
        </p:txBody>
      </p:sp>
      <p:grpSp>
        <p:nvGrpSpPr>
          <p:cNvPr id="18" name="Gruppo 18">
            <a:extLst>
              <a:ext uri="{FF2B5EF4-FFF2-40B4-BE49-F238E27FC236}">
                <a16:creationId xmlns="" xmlns:a16="http://schemas.microsoft.com/office/drawing/2014/main" id="{5BE854A6-7BE5-4821-9B6B-D172C1773A39}"/>
              </a:ext>
            </a:extLst>
          </p:cNvPr>
          <p:cNvGrpSpPr/>
          <p:nvPr/>
        </p:nvGrpSpPr>
        <p:grpSpPr>
          <a:xfrm>
            <a:off x="5645402" y="1624524"/>
            <a:ext cx="3040321" cy="2592102"/>
            <a:chOff x="1377156" y="162195"/>
            <a:chExt cx="6389687" cy="5114925"/>
          </a:xfrm>
        </p:grpSpPr>
        <p:pic>
          <p:nvPicPr>
            <p:cNvPr id="19" name="Picture 7">
              <a:extLst>
                <a:ext uri="{FF2B5EF4-FFF2-40B4-BE49-F238E27FC236}">
                  <a16:creationId xmlns="" xmlns:a16="http://schemas.microsoft.com/office/drawing/2014/main" id="{2DB46029-0140-4D84-B577-D7D90CEEB708}"/>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377156" y="162195"/>
              <a:ext cx="6389687" cy="5114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 name="Line 10">
              <a:extLst>
                <a:ext uri="{FF2B5EF4-FFF2-40B4-BE49-F238E27FC236}">
                  <a16:creationId xmlns="" xmlns:a16="http://schemas.microsoft.com/office/drawing/2014/main" id="{92AA8728-045F-49B2-90A5-DF4586373B05}"/>
                </a:ext>
              </a:extLst>
            </p:cNvPr>
            <p:cNvSpPr>
              <a:spLocks noChangeShapeType="1"/>
            </p:cNvSpPr>
            <p:nvPr/>
          </p:nvSpPr>
          <p:spPr bwMode="auto">
            <a:xfrm flipV="1">
              <a:off x="4439443" y="3048270"/>
              <a:ext cx="0" cy="1978025"/>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1" name="Line 11">
              <a:extLst>
                <a:ext uri="{FF2B5EF4-FFF2-40B4-BE49-F238E27FC236}">
                  <a16:creationId xmlns="" xmlns:a16="http://schemas.microsoft.com/office/drawing/2014/main" id="{A757F7C3-573A-4874-8609-3E452D08A93D}"/>
                </a:ext>
              </a:extLst>
            </p:cNvPr>
            <p:cNvSpPr>
              <a:spLocks noChangeShapeType="1"/>
            </p:cNvSpPr>
            <p:nvPr/>
          </p:nvSpPr>
          <p:spPr bwMode="auto">
            <a:xfrm flipH="1">
              <a:off x="1788318" y="3062557"/>
              <a:ext cx="2611438" cy="0"/>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2" name="Ovale 22">
              <a:extLst>
                <a:ext uri="{FF2B5EF4-FFF2-40B4-BE49-F238E27FC236}">
                  <a16:creationId xmlns="" xmlns:a16="http://schemas.microsoft.com/office/drawing/2014/main" id="{0BB79F7B-0684-4770-AD02-FBA1ADB13195}"/>
                </a:ext>
              </a:extLst>
            </p:cNvPr>
            <p:cNvSpPr/>
            <p:nvPr/>
          </p:nvSpPr>
          <p:spPr bwMode="auto">
            <a:xfrm>
              <a:off x="3423443" y="3918220"/>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23" name="Ovale 23">
              <a:extLst>
                <a:ext uri="{FF2B5EF4-FFF2-40B4-BE49-F238E27FC236}">
                  <a16:creationId xmlns="" xmlns:a16="http://schemas.microsoft.com/office/drawing/2014/main" id="{1739971F-9666-4E1D-A9E4-BD5970179940}"/>
                </a:ext>
              </a:extLst>
            </p:cNvPr>
            <p:cNvSpPr/>
            <p:nvPr/>
          </p:nvSpPr>
          <p:spPr bwMode="auto">
            <a:xfrm>
              <a:off x="6387306" y="647970"/>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24" name="Ovale 10">
              <a:extLst>
                <a:ext uri="{FF2B5EF4-FFF2-40B4-BE49-F238E27FC236}">
                  <a16:creationId xmlns="" xmlns:a16="http://schemas.microsoft.com/office/drawing/2014/main" id="{11D80D81-374E-479B-A1B3-85B40732C5A6}"/>
                </a:ext>
              </a:extLst>
            </p:cNvPr>
            <p:cNvSpPr>
              <a:spLocks noChangeArrowheads="1"/>
            </p:cNvSpPr>
            <p:nvPr/>
          </p:nvSpPr>
          <p:spPr bwMode="auto">
            <a:xfrm>
              <a:off x="4323556" y="2948257"/>
              <a:ext cx="193675" cy="193675"/>
            </a:xfrm>
            <a:prstGeom prst="ellipse">
              <a:avLst/>
            </a:prstGeom>
            <a:solidFill>
              <a:srgbClr val="2E9A67"/>
            </a:solidFill>
            <a:ln w="9525" algn="ctr">
              <a:solidFill>
                <a:schemeClr val="tx1"/>
              </a:solidFill>
              <a:round/>
              <a:headEnd/>
              <a:tailEnd/>
            </a:ln>
          </p:spPr>
          <p:txBody>
            <a:bodyPr/>
            <a:lstStyle>
              <a:lvl1pPr eaLnBrk="0" hangingPunct="0">
                <a:defRPr sz="2400">
                  <a:solidFill>
                    <a:schemeClr val="tx1"/>
                  </a:solidFill>
                  <a:latin typeface="Times"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altLang="it-IT" sz="2400" b="0" i="0" u="none" strike="noStrike" kern="1200" cap="none" spc="0" normalizeH="0" baseline="0" noProof="0">
                <a:ln>
                  <a:noFill/>
                </a:ln>
                <a:solidFill>
                  <a:prstClr val="black"/>
                </a:solidFill>
                <a:effectLst/>
                <a:uLnTx/>
                <a:uFillTx/>
                <a:latin typeface="Times" panose="02020603050405020304" pitchFamily="18" charset="0"/>
                <a:ea typeface="ＭＳ Ｐゴシック" panose="020B0600070205080204" pitchFamily="34" charset="-128"/>
                <a:cs typeface="+mn-cs"/>
              </a:endParaRPr>
            </a:p>
          </p:txBody>
        </p:sp>
      </p:grpSp>
      <p:sp>
        <p:nvSpPr>
          <p:cNvPr id="25" name="Segnaposto contenuto 2">
            <a:extLst>
              <a:ext uri="{FF2B5EF4-FFF2-40B4-BE49-F238E27FC236}">
                <a16:creationId xmlns="" xmlns:a16="http://schemas.microsoft.com/office/drawing/2014/main" id="{E77C2515-FF0A-41BB-8A13-188CA3734AA7}"/>
              </a:ext>
            </a:extLst>
          </p:cNvPr>
          <p:cNvSpPr txBox="1">
            <a:spLocks/>
          </p:cNvSpPr>
          <p:nvPr/>
        </p:nvSpPr>
        <p:spPr>
          <a:xfrm>
            <a:off x="113751" y="1934070"/>
            <a:ext cx="5867949" cy="1478877"/>
          </a:xfrm>
          <a:prstGeom prst="rect">
            <a:avLst/>
          </a:prstGeom>
        </p:spPr>
        <p:txBody>
          <a:bodyPr>
            <a:normAutofit fontScale="92500"/>
          </a:bodyPr>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pPr>
            <a:r>
              <a:rPr lang="it-IT" altLang="it-IT" sz="2200" dirty="0">
                <a:ea typeface="Verdana" panose="020B0604030504040204" pitchFamily="34" charset="0"/>
                <a:cs typeface="Verdana" panose="020B0604030504040204" pitchFamily="34" charset="0"/>
              </a:rPr>
              <a:t>V</a:t>
            </a:r>
            <a:r>
              <a:rPr lang="it-IT" altLang="it-IT" sz="2200" baseline="-25000" dirty="0">
                <a:ea typeface="Verdana" panose="020B0604030504040204" pitchFamily="34" charset="0"/>
                <a:cs typeface="Verdana" panose="020B0604030504040204" pitchFamily="34" charset="0"/>
              </a:rPr>
              <a:t>0</a:t>
            </a:r>
            <a:r>
              <a:rPr lang="it-IT" altLang="it-IT" sz="2200" dirty="0">
                <a:ea typeface="Verdana" panose="020B0604030504040204" pitchFamily="34" charset="0"/>
                <a:cs typeface="Verdana" panose="020B0604030504040204" pitchFamily="34" charset="0"/>
              </a:rPr>
              <a:t> = valeur </a:t>
            </a:r>
            <a:r>
              <a:rPr lang="it-IT" altLang="it-IT" sz="2200" dirty="0" smtClean="0">
                <a:ea typeface="Verdana" panose="020B0604030504040204" pitchFamily="34" charset="0"/>
                <a:cs typeface="Verdana" panose="020B0604030504040204" pitchFamily="34" charset="0"/>
              </a:rPr>
              <a:t>de l'indicateur</a:t>
            </a:r>
            <a:r>
              <a:rPr lang="it-IT" altLang="it-IT" sz="2200" dirty="0">
                <a:ea typeface="Verdana" panose="020B0604030504040204" pitchFamily="34" charset="0"/>
                <a:cs typeface="Verdana" panose="020B0604030504040204" pitchFamily="34" charset="0"/>
              </a:rPr>
              <a:t> pour le </a:t>
            </a:r>
            <a:r>
              <a:rPr lang="it-IT" altLang="it-IT" sz="2200" b="1" dirty="0" smtClean="0">
                <a:ea typeface="Verdana" panose="020B0604030504040204" pitchFamily="34" charset="0"/>
                <a:cs typeface="Verdana" panose="020B0604030504040204" pitchFamily="34" charset="0"/>
              </a:rPr>
              <a:t>score normalisé = 0</a:t>
            </a:r>
            <a:endParaRPr lang="it-IT" altLang="it-IT" sz="2200" b="1" dirty="0">
              <a:ea typeface="Verdana" panose="020B0604030504040204" pitchFamily="34" charset="0"/>
              <a:cs typeface="Verdana" panose="020B0604030504040204" pitchFamily="34" charset="0"/>
            </a:endParaRPr>
          </a:p>
          <a:p>
            <a:pPr>
              <a:spcBef>
                <a:spcPts val="0"/>
              </a:spcBef>
            </a:pPr>
            <a:endParaRPr lang="it-IT" altLang="it-IT" sz="1000" dirty="0">
              <a:ea typeface="Verdana" panose="020B0604030504040204" pitchFamily="34" charset="0"/>
              <a:cs typeface="Verdana" panose="020B0604030504040204" pitchFamily="34" charset="0"/>
            </a:endParaRPr>
          </a:p>
          <a:p>
            <a:pPr>
              <a:spcBef>
                <a:spcPts val="0"/>
              </a:spcBef>
            </a:pPr>
            <a:r>
              <a:rPr lang="it-IT" altLang="it-IT" sz="2200" dirty="0">
                <a:ea typeface="Verdana" panose="020B0604030504040204" pitchFamily="34" charset="0"/>
                <a:cs typeface="Verdana" panose="020B0604030504040204" pitchFamily="34" charset="0"/>
              </a:rPr>
              <a:t>V</a:t>
            </a:r>
            <a:r>
              <a:rPr lang="it-IT" altLang="it-IT" sz="2200" baseline="-25000" dirty="0">
                <a:ea typeface="Verdana" panose="020B0604030504040204" pitchFamily="34" charset="0"/>
                <a:cs typeface="Verdana" panose="020B0604030504040204" pitchFamily="34" charset="0"/>
              </a:rPr>
              <a:t>5</a:t>
            </a:r>
            <a:r>
              <a:rPr lang="it-IT" altLang="it-IT" sz="2200" dirty="0">
                <a:ea typeface="Verdana" panose="020B0604030504040204" pitchFamily="34" charset="0"/>
                <a:cs typeface="Verdana" panose="020B0604030504040204" pitchFamily="34" charset="0"/>
              </a:rPr>
              <a:t> = valeur </a:t>
            </a:r>
            <a:r>
              <a:rPr lang="it-IT" altLang="it-IT" sz="2200" dirty="0" smtClean="0">
                <a:ea typeface="Verdana" panose="020B0604030504040204" pitchFamily="34" charset="0"/>
                <a:cs typeface="Verdana" panose="020B0604030504040204" pitchFamily="34" charset="0"/>
              </a:rPr>
              <a:t>de l'indicateur</a:t>
            </a:r>
            <a:r>
              <a:rPr lang="it-IT" altLang="it-IT" sz="2200" dirty="0">
                <a:ea typeface="Verdana" panose="020B0604030504040204" pitchFamily="34" charset="0"/>
                <a:cs typeface="Verdana" panose="020B0604030504040204" pitchFamily="34" charset="0"/>
              </a:rPr>
              <a:t> pour </a:t>
            </a:r>
            <a:r>
              <a:rPr lang="it-IT" altLang="it-IT" sz="2200" b="1" dirty="0">
                <a:ea typeface="Verdana" panose="020B0604030504040204" pitchFamily="34" charset="0"/>
                <a:cs typeface="Verdana" panose="020B0604030504040204" pitchFamily="34" charset="0"/>
              </a:rPr>
              <a:t>Score normalisé </a:t>
            </a:r>
            <a:r>
              <a:rPr lang="it-IT" altLang="it-IT" sz="2200" b="1" dirty="0" smtClean="0">
                <a:ea typeface="Verdana" panose="020B0604030504040204" pitchFamily="34" charset="0"/>
                <a:cs typeface="Verdana" panose="020B0604030504040204" pitchFamily="34" charset="0"/>
              </a:rPr>
              <a:t>= 5</a:t>
            </a:r>
            <a:endParaRPr lang="it-IT" altLang="it-IT" sz="2200" b="1" dirty="0">
              <a:ea typeface="Verdana" panose="020B0604030504040204" pitchFamily="34" charset="0"/>
              <a:cs typeface="Verdana" panose="020B0604030504040204" pitchFamily="34" charset="0"/>
            </a:endParaRPr>
          </a:p>
          <a:p>
            <a:pPr>
              <a:spcBef>
                <a:spcPts val="0"/>
              </a:spcBef>
            </a:pPr>
            <a:endParaRPr lang="it-IT" altLang="it-IT" sz="1000" dirty="0">
              <a:ea typeface="Verdana" panose="020B0604030504040204" pitchFamily="34" charset="0"/>
              <a:cs typeface="Verdana" panose="020B0604030504040204" pitchFamily="34" charset="0"/>
            </a:endParaRPr>
          </a:p>
          <a:p>
            <a:pPr>
              <a:spcBef>
                <a:spcPts val="0"/>
              </a:spcBef>
            </a:pPr>
            <a:r>
              <a:rPr lang="it-IT" altLang="it-IT" sz="2200" dirty="0">
                <a:ea typeface="Verdana" panose="020B0604030504040204" pitchFamily="34" charset="0"/>
                <a:cs typeface="Verdana" panose="020B0604030504040204" pitchFamily="34" charset="0"/>
              </a:rPr>
              <a:t>V</a:t>
            </a:r>
            <a:r>
              <a:rPr lang="it-IT" altLang="it-IT" sz="2200" baseline="-25000" dirty="0">
                <a:ea typeface="Verdana" panose="020B0604030504040204" pitchFamily="34" charset="0"/>
                <a:cs typeface="Verdana" panose="020B0604030504040204" pitchFamily="34" charset="0"/>
              </a:rPr>
              <a:t>i</a:t>
            </a:r>
            <a:r>
              <a:rPr lang="it-IT" altLang="it-IT" sz="2200" dirty="0">
                <a:ea typeface="Verdana" panose="020B0604030504040204" pitchFamily="34" charset="0"/>
                <a:cs typeface="Verdana" panose="020B0604030504040204" pitchFamily="34" charset="0"/>
              </a:rPr>
              <a:t> = valeur </a:t>
            </a:r>
            <a:r>
              <a:rPr lang="it-IT" altLang="it-IT" sz="2200" dirty="0" smtClean="0">
                <a:ea typeface="Verdana" panose="020B0604030504040204" pitchFamily="34" charset="0"/>
                <a:cs typeface="Verdana" panose="020B0604030504040204" pitchFamily="34" charset="0"/>
              </a:rPr>
              <a:t>de l'indicateur</a:t>
            </a:r>
            <a:r>
              <a:rPr lang="it-IT" altLang="it-IT" sz="2200" dirty="0">
                <a:ea typeface="Verdana" panose="020B0604030504040204" pitchFamily="34" charset="0"/>
                <a:cs typeface="Verdana" panose="020B0604030504040204" pitchFamily="34" charset="0"/>
              </a:rPr>
              <a:t> </a:t>
            </a:r>
          </a:p>
        </p:txBody>
      </p:sp>
      <p:sp>
        <p:nvSpPr>
          <p:cNvPr id="26" name="CasellaDiTesto 12">
            <a:extLst>
              <a:ext uri="{FF2B5EF4-FFF2-40B4-BE49-F238E27FC236}">
                <a16:creationId xmlns="" xmlns:a16="http://schemas.microsoft.com/office/drawing/2014/main" id="{3AFDF056-485A-4686-BF1D-8270723C5A5E}"/>
              </a:ext>
            </a:extLst>
          </p:cNvPr>
          <p:cNvSpPr txBox="1">
            <a:spLocks noChangeArrowheads="1"/>
          </p:cNvSpPr>
          <p:nvPr/>
        </p:nvSpPr>
        <p:spPr bwMode="auto">
          <a:xfrm>
            <a:off x="215901" y="3658599"/>
            <a:ext cx="7813415" cy="14286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96" tIns="52098" rIns="104196" bIns="52098">
            <a:spAutoFit/>
          </a:bodyPr>
          <a:lstStyle>
            <a:lvl1pPr defTabSz="1041400">
              <a:defRPr sz="2400">
                <a:solidFill>
                  <a:schemeClr val="tx1"/>
                </a:solidFill>
                <a:latin typeface="Times" panose="02020603050405020304" pitchFamily="18" charset="0"/>
                <a:ea typeface="ＭＳ Ｐゴシック" panose="020B0600070205080204" pitchFamily="34" charset="-128"/>
              </a:defRPr>
            </a:lvl1pPr>
            <a:lvl2pPr marL="846138" indent="-325438" defTabSz="1041400">
              <a:defRPr sz="2400">
                <a:solidFill>
                  <a:schemeClr val="tx1"/>
                </a:solidFill>
                <a:latin typeface="Times" panose="02020603050405020304" pitchFamily="18" charset="0"/>
                <a:ea typeface="ＭＳ Ｐゴシック" panose="020B0600070205080204" pitchFamily="34" charset="-128"/>
              </a:defRPr>
            </a:lvl2pPr>
            <a:lvl3pPr marL="1301750" indent="-260350" defTabSz="1041400">
              <a:defRPr sz="2400">
                <a:solidFill>
                  <a:schemeClr val="tx1"/>
                </a:solidFill>
                <a:latin typeface="Times" panose="02020603050405020304" pitchFamily="18" charset="0"/>
                <a:ea typeface="ＭＳ Ｐゴシック" panose="020B0600070205080204" pitchFamily="34" charset="-128"/>
              </a:defRPr>
            </a:lvl3pPr>
            <a:lvl4pPr marL="1824038" indent="-260350" defTabSz="1041400">
              <a:defRPr sz="2400">
                <a:solidFill>
                  <a:schemeClr val="tx1"/>
                </a:solidFill>
                <a:latin typeface="Times" panose="02020603050405020304" pitchFamily="18" charset="0"/>
                <a:ea typeface="ＭＳ Ｐゴシック" panose="020B0600070205080204" pitchFamily="34" charset="-128"/>
              </a:defRPr>
            </a:lvl4pPr>
            <a:lvl5pPr marL="2344738" indent="-260350" defTabSz="1041400">
              <a:defRPr sz="2400">
                <a:solidFill>
                  <a:schemeClr val="tx1"/>
                </a:solidFill>
                <a:latin typeface="Times" panose="02020603050405020304" pitchFamily="18" charset="0"/>
                <a:ea typeface="ＭＳ Ｐゴシック" panose="020B0600070205080204" pitchFamily="34" charset="-128"/>
              </a:defRPr>
            </a:lvl5pPr>
            <a:lvl6pPr marL="28019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32591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7163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41735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r>
              <a:rPr lang="it-IT" altLang="it-IT" sz="2200" dirty="0">
                <a:latin typeface="+mn-lt"/>
                <a:ea typeface="Verdana" panose="020B0604030504040204" pitchFamily="34" charset="0"/>
                <a:cs typeface="Verdana" panose="020B0604030504040204" pitchFamily="34" charset="0"/>
              </a:rPr>
              <a:t>Si </a:t>
            </a:r>
            <a:r>
              <a:rPr lang="it-IT" altLang="it-IT" sz="2000" dirty="0">
                <a:latin typeface="+mn-lt"/>
                <a:ea typeface="Verdana" panose="020B0604030504040204" pitchFamily="34" charset="0"/>
                <a:cs typeface="Verdana" panose="020B0604030504040204" pitchFamily="34" charset="0"/>
              </a:rPr>
              <a:t>V</a:t>
            </a:r>
            <a:r>
              <a:rPr lang="it-IT" altLang="it-IT" sz="2200" baseline="-25000" dirty="0">
                <a:latin typeface="+mn-lt"/>
                <a:ea typeface="Verdana" panose="020B0604030504040204" pitchFamily="34" charset="0"/>
                <a:cs typeface="Verdana" panose="020B0604030504040204" pitchFamily="34" charset="0"/>
              </a:rPr>
              <a:t>i</a:t>
            </a:r>
            <a:r>
              <a:rPr lang="it-IT" altLang="it-IT" sz="2200" dirty="0">
                <a:latin typeface="+mn-lt"/>
                <a:ea typeface="Verdana" panose="020B0604030504040204" pitchFamily="34" charset="0"/>
                <a:cs typeface="Verdana" panose="020B0604030504040204" pitchFamily="34" charset="0"/>
              </a:rPr>
              <a:t> &lt; V</a:t>
            </a:r>
            <a:r>
              <a:rPr lang="it-IT" altLang="it-IT" sz="2200" baseline="-25000" dirty="0">
                <a:latin typeface="+mn-lt"/>
                <a:ea typeface="Verdana" panose="020B0604030504040204" pitchFamily="34" charset="0"/>
                <a:cs typeface="Verdana" panose="020B0604030504040204" pitchFamily="34" charset="0"/>
              </a:rPr>
              <a:t>0</a:t>
            </a:r>
            <a:r>
              <a:rPr lang="it-IT" altLang="it-IT" sz="2200" dirty="0">
                <a:latin typeface="+mn-lt"/>
                <a:ea typeface="Verdana" panose="020B0604030504040204" pitchFamily="34" charset="0"/>
                <a:cs typeface="Verdana" panose="020B0604030504040204" pitchFamily="34" charset="0"/>
              </a:rPr>
              <a:t>, </a:t>
            </a:r>
            <a:r>
              <a:rPr lang="it-IT" altLang="it-IT" sz="2200" b="1" dirty="0">
                <a:latin typeface="+mn-lt"/>
                <a:ea typeface="Verdana" panose="020B0604030504040204" pitchFamily="34" charset="0"/>
                <a:cs typeface="Verdana" panose="020B0604030504040204" pitchFamily="34" charset="0"/>
              </a:rPr>
              <a:t>Score Normalisé = </a:t>
            </a:r>
            <a:r>
              <a:rPr lang="it-IT" altLang="it-IT" sz="2200" b="1" dirty="0" smtClean="0">
                <a:latin typeface="+mn-lt"/>
                <a:ea typeface="Verdana" panose="020B0604030504040204" pitchFamily="34" charset="0"/>
                <a:cs typeface="Verdana" panose="020B0604030504040204" pitchFamily="34" charset="0"/>
              </a:rPr>
              <a:t>-</a:t>
            </a:r>
            <a:r>
              <a:rPr lang="it-IT" altLang="it-IT" sz="2200" b="1" dirty="0">
                <a:latin typeface="+mn-lt"/>
                <a:ea typeface="Verdana" panose="020B0604030504040204" pitchFamily="34" charset="0"/>
                <a:cs typeface="Verdana" panose="020B0604030504040204" pitchFamily="34" charset="0"/>
              </a:rPr>
              <a:t>1</a:t>
            </a:r>
          </a:p>
          <a:p>
            <a:pPr eaLnBrk="1" hangingPunct="1"/>
            <a:endParaRPr lang="it-IT" altLang="it-IT" sz="1000" dirty="0">
              <a:latin typeface="+mn-lt"/>
              <a:ea typeface="Verdana" panose="020B0604030504040204" pitchFamily="34" charset="0"/>
              <a:cs typeface="Verdana" panose="020B0604030504040204" pitchFamily="34" charset="0"/>
            </a:endParaRPr>
          </a:p>
          <a:p>
            <a:r>
              <a:rPr lang="it-IT" altLang="it-IT" sz="2200" dirty="0">
                <a:latin typeface="+mn-lt"/>
                <a:ea typeface="Verdana" panose="020B0604030504040204" pitchFamily="34" charset="0"/>
                <a:cs typeface="Verdana" panose="020B0604030504040204" pitchFamily="34" charset="0"/>
              </a:rPr>
              <a:t>Si </a:t>
            </a:r>
            <a:r>
              <a:rPr lang="it-IT" altLang="it-IT" sz="2000" dirty="0">
                <a:latin typeface="+mn-lt"/>
                <a:ea typeface="Verdana" panose="020B0604030504040204" pitchFamily="34" charset="0"/>
                <a:cs typeface="Verdana" panose="020B0604030504040204" pitchFamily="34" charset="0"/>
              </a:rPr>
              <a:t>V</a:t>
            </a:r>
            <a:r>
              <a:rPr lang="it-IT" altLang="it-IT" sz="2200" baseline="-25000" dirty="0">
                <a:latin typeface="+mn-lt"/>
                <a:ea typeface="Verdana" panose="020B0604030504040204" pitchFamily="34" charset="0"/>
                <a:cs typeface="Verdana" panose="020B0604030504040204" pitchFamily="34" charset="0"/>
              </a:rPr>
              <a:t>i</a:t>
            </a:r>
            <a:r>
              <a:rPr lang="it-IT" altLang="it-IT" sz="2200" dirty="0">
                <a:latin typeface="+mn-lt"/>
                <a:ea typeface="Verdana" panose="020B0604030504040204" pitchFamily="34" charset="0"/>
                <a:cs typeface="Verdana" panose="020B0604030504040204" pitchFamily="34" charset="0"/>
              </a:rPr>
              <a:t> &gt; V</a:t>
            </a:r>
            <a:r>
              <a:rPr lang="it-IT" altLang="it-IT" sz="2200" baseline="-25000" dirty="0">
                <a:latin typeface="+mn-lt"/>
                <a:ea typeface="Verdana" panose="020B0604030504040204" pitchFamily="34" charset="0"/>
                <a:cs typeface="Verdana" panose="020B0604030504040204" pitchFamily="34" charset="0"/>
              </a:rPr>
              <a:t>5</a:t>
            </a:r>
            <a:r>
              <a:rPr lang="it-IT" altLang="it-IT" sz="2200" dirty="0">
                <a:latin typeface="+mn-lt"/>
                <a:ea typeface="Verdana" panose="020B0604030504040204" pitchFamily="34" charset="0"/>
                <a:cs typeface="Verdana" panose="020B0604030504040204" pitchFamily="34" charset="0"/>
              </a:rPr>
              <a:t>, </a:t>
            </a:r>
            <a:r>
              <a:rPr lang="it-IT" altLang="it-IT" sz="2200" b="1" dirty="0">
                <a:latin typeface="+mn-lt"/>
                <a:ea typeface="Verdana" panose="020B0604030504040204" pitchFamily="34" charset="0"/>
                <a:cs typeface="Verdana" panose="020B0604030504040204" pitchFamily="34" charset="0"/>
              </a:rPr>
              <a:t>Score Normalisé = </a:t>
            </a:r>
            <a:r>
              <a:rPr lang="it-IT" altLang="it-IT" sz="2200" b="1" dirty="0" smtClean="0">
                <a:latin typeface="+mn-lt"/>
                <a:ea typeface="Verdana" panose="020B0604030504040204" pitchFamily="34" charset="0"/>
                <a:cs typeface="Verdana" panose="020B0604030504040204" pitchFamily="34" charset="0"/>
              </a:rPr>
              <a:t>5</a:t>
            </a:r>
            <a:endParaRPr lang="it-IT" altLang="it-IT" sz="2200" b="1" dirty="0">
              <a:latin typeface="+mn-lt"/>
              <a:ea typeface="Verdana" panose="020B0604030504040204" pitchFamily="34" charset="0"/>
              <a:cs typeface="Verdana" panose="020B0604030504040204" pitchFamily="34" charset="0"/>
            </a:endParaRPr>
          </a:p>
          <a:p>
            <a:pPr eaLnBrk="1" hangingPunct="1"/>
            <a:endParaRPr lang="it-IT" altLang="it-IT" sz="1000" dirty="0">
              <a:latin typeface="+mn-lt"/>
              <a:ea typeface="Verdana" panose="020B0604030504040204" pitchFamily="34" charset="0"/>
              <a:cs typeface="Verdana" panose="020B0604030504040204" pitchFamily="34" charset="0"/>
            </a:endParaRPr>
          </a:p>
          <a:p>
            <a:r>
              <a:rPr lang="it-IT" altLang="it-IT" sz="2200" dirty="0">
                <a:latin typeface="+mn-lt"/>
                <a:ea typeface="Verdana" panose="020B0604030504040204" pitchFamily="34" charset="0"/>
                <a:cs typeface="Verdana" panose="020B0604030504040204" pitchFamily="34" charset="0"/>
              </a:rPr>
              <a:t>Si V0 &lt;= Vi &lt;= V5, Score normalisé = </a:t>
            </a:r>
            <a:r>
              <a:rPr lang="it-IT" altLang="it-IT" sz="2200" dirty="0" smtClean="0">
                <a:latin typeface="+mn-lt"/>
                <a:ea typeface="Verdana" panose="020B0604030504040204" pitchFamily="34" charset="0"/>
                <a:cs typeface="Verdana" panose="020B0604030504040204" pitchFamily="34" charset="0"/>
              </a:rPr>
              <a:t>= 0 + (</a:t>
            </a:r>
            <a:r>
              <a:rPr lang="it-IT" altLang="it-IT" sz="2000" dirty="0">
                <a:latin typeface="+mn-lt"/>
                <a:ea typeface="Verdana" panose="020B0604030504040204" pitchFamily="34" charset="0"/>
                <a:cs typeface="Verdana" panose="020B0604030504040204" pitchFamily="34" charset="0"/>
              </a:rPr>
              <a:t>Vi-V0) x ((5-0) / (V5-V0</a:t>
            </a:r>
            <a:r>
              <a:rPr lang="it-IT" altLang="it-IT" sz="2200" dirty="0">
                <a:latin typeface="+mn-lt"/>
                <a:ea typeface="Verdana" panose="020B0604030504040204" pitchFamily="34" charset="0"/>
                <a:cs typeface="Verdana" panose="020B0604030504040204" pitchFamily="34" charset="0"/>
              </a:rPr>
              <a:t>))</a:t>
            </a:r>
          </a:p>
        </p:txBody>
      </p:sp>
      <p:sp>
        <p:nvSpPr>
          <p:cNvPr id="27" name="CasellaDiTesto 12">
            <a:extLst>
              <a:ext uri="{FF2B5EF4-FFF2-40B4-BE49-F238E27FC236}">
                <a16:creationId xmlns="" xmlns:a16="http://schemas.microsoft.com/office/drawing/2014/main" id="{30E00BC3-A7C4-462D-8AC7-4D90F8AA2976}"/>
              </a:ext>
            </a:extLst>
          </p:cNvPr>
          <p:cNvSpPr txBox="1">
            <a:spLocks noChangeArrowheads="1"/>
          </p:cNvSpPr>
          <p:nvPr/>
        </p:nvSpPr>
        <p:spPr bwMode="auto">
          <a:xfrm>
            <a:off x="182034" y="5104753"/>
            <a:ext cx="8782454" cy="5361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96" tIns="52098" rIns="104196" bIns="52098">
            <a:spAutoFit/>
          </a:bodyPr>
          <a:lstStyle>
            <a:lvl1pPr defTabSz="1041400">
              <a:defRPr sz="2400">
                <a:solidFill>
                  <a:schemeClr val="tx1"/>
                </a:solidFill>
                <a:latin typeface="Times" panose="02020603050405020304" pitchFamily="18" charset="0"/>
                <a:ea typeface="ＭＳ Ｐゴシック" panose="020B0600070205080204" pitchFamily="34" charset="-128"/>
              </a:defRPr>
            </a:lvl1pPr>
            <a:lvl2pPr marL="846138" indent="-325438" defTabSz="1041400">
              <a:defRPr sz="2400">
                <a:solidFill>
                  <a:schemeClr val="tx1"/>
                </a:solidFill>
                <a:latin typeface="Times" panose="02020603050405020304" pitchFamily="18" charset="0"/>
                <a:ea typeface="ＭＳ Ｐゴシック" panose="020B0600070205080204" pitchFamily="34" charset="-128"/>
              </a:defRPr>
            </a:lvl2pPr>
            <a:lvl3pPr marL="1301750" indent="-260350" defTabSz="1041400">
              <a:defRPr sz="2400">
                <a:solidFill>
                  <a:schemeClr val="tx1"/>
                </a:solidFill>
                <a:latin typeface="Times" panose="02020603050405020304" pitchFamily="18" charset="0"/>
                <a:ea typeface="ＭＳ Ｐゴシック" panose="020B0600070205080204" pitchFamily="34" charset="-128"/>
              </a:defRPr>
            </a:lvl3pPr>
            <a:lvl4pPr marL="1824038" indent="-260350" defTabSz="1041400">
              <a:defRPr sz="2400">
                <a:solidFill>
                  <a:schemeClr val="tx1"/>
                </a:solidFill>
                <a:latin typeface="Times" panose="02020603050405020304" pitchFamily="18" charset="0"/>
                <a:ea typeface="ＭＳ Ｐゴシック" panose="020B0600070205080204" pitchFamily="34" charset="-128"/>
              </a:defRPr>
            </a:lvl4pPr>
            <a:lvl5pPr marL="2344738" indent="-260350" defTabSz="1041400">
              <a:defRPr sz="2400">
                <a:solidFill>
                  <a:schemeClr val="tx1"/>
                </a:solidFill>
                <a:latin typeface="Times" panose="02020603050405020304" pitchFamily="18" charset="0"/>
                <a:ea typeface="ＭＳ Ｐゴシック" panose="020B0600070205080204" pitchFamily="34" charset="-128"/>
              </a:defRPr>
            </a:lvl5pPr>
            <a:lvl6pPr marL="28019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32591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7163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41735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eaLnBrk="1" hangingPunct="1"/>
            <a:r>
              <a:rPr lang="en-US" altLang="it-IT" sz="1400" dirty="0">
                <a:latin typeface="+mn-lt"/>
                <a:ea typeface="Verdana" panose="020B0604030504040204" pitchFamily="34" charset="0"/>
                <a:cs typeface="Verdana" panose="020B0604030504040204" pitchFamily="34" charset="0"/>
              </a:rPr>
              <a:t>**Si les indices de référence ne sont pas disponibles, ils sont calculés à partir de certaines valeurs de référence (deux scores normalisés sont associés à deux valeurs et les indices de référence sont récupérés par extrapolation linéaire</a:t>
            </a:r>
            <a:r>
              <a:rPr lang="it-IT" altLang="it-IT" sz="1400" dirty="0">
                <a:latin typeface="+mn-lt"/>
                <a:ea typeface="Verdana" panose="020B0604030504040204" pitchFamily="34" charset="0"/>
                <a:cs typeface="Verdana" panose="020B0604030504040204" pitchFamily="34" charset="0"/>
              </a:rPr>
              <a:t>) </a:t>
            </a:r>
          </a:p>
        </p:txBody>
      </p:sp>
      <p:sp>
        <p:nvSpPr>
          <p:cNvPr id="16" name="object 39"/>
          <p:cNvSpPr txBox="1"/>
          <p:nvPr/>
        </p:nvSpPr>
        <p:spPr>
          <a:xfrm rot="16200000">
            <a:off x="4892926" y="3026520"/>
            <a:ext cx="1621768" cy="135615"/>
          </a:xfrm>
          <a:prstGeom prst="rect">
            <a:avLst/>
          </a:prstGeom>
          <a:solidFill>
            <a:schemeClr val="bg1"/>
          </a:solidFill>
        </p:spPr>
        <p:txBody>
          <a:bodyPr vert="horz" wrap="square" lIns="0" tIns="12383" rIns="0" bIns="0" rtlCol="0">
            <a:spAutoFit/>
          </a:bodyPr>
          <a:lstStyle/>
          <a:p>
            <a:pPr marL="9525" algn="ctr">
              <a:spcBef>
                <a:spcPts val="98"/>
              </a:spcBef>
            </a:pPr>
            <a:r>
              <a:rPr lang="fr-FR" sz="800" spc="11" dirty="0" smtClean="0">
                <a:latin typeface="Arial MT"/>
                <a:cs typeface="Arial MT"/>
              </a:rPr>
              <a:t>Score Normalisé</a:t>
            </a:r>
            <a:endParaRPr sz="800">
              <a:latin typeface="Arial MT"/>
              <a:cs typeface="Arial MT"/>
            </a:endParaRPr>
          </a:p>
        </p:txBody>
      </p:sp>
      <p:sp>
        <p:nvSpPr>
          <p:cNvPr id="17" name="object 39"/>
          <p:cNvSpPr txBox="1"/>
          <p:nvPr/>
        </p:nvSpPr>
        <p:spPr>
          <a:xfrm>
            <a:off x="6350530" y="4106407"/>
            <a:ext cx="1621768" cy="135615"/>
          </a:xfrm>
          <a:prstGeom prst="rect">
            <a:avLst/>
          </a:prstGeom>
          <a:solidFill>
            <a:schemeClr val="bg1"/>
          </a:solidFill>
        </p:spPr>
        <p:txBody>
          <a:bodyPr vert="horz" wrap="square" lIns="0" tIns="12383" rIns="0" bIns="0" rtlCol="0">
            <a:spAutoFit/>
          </a:bodyPr>
          <a:lstStyle/>
          <a:p>
            <a:pPr marL="9525" algn="ctr">
              <a:spcBef>
                <a:spcPts val="98"/>
              </a:spcBef>
            </a:pPr>
            <a:r>
              <a:rPr lang="fr-FR" sz="800" spc="11" dirty="0" smtClean="0">
                <a:latin typeface="Arial MT"/>
                <a:cs typeface="Arial MT"/>
              </a:rPr>
              <a:t>Valeur de l’Indicateur</a:t>
            </a:r>
            <a:endParaRPr sz="800">
              <a:latin typeface="Arial MT"/>
              <a:cs typeface="Arial MT"/>
            </a:endParaRPr>
          </a:p>
        </p:txBody>
      </p:sp>
      <p:sp>
        <p:nvSpPr>
          <p:cNvPr id="28" name="ZoneTexte 27"/>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3062584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14</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sp>
        <p:nvSpPr>
          <p:cNvPr id="5" name="CasellaDiTesto 11">
            <a:extLst>
              <a:ext uri="{FF2B5EF4-FFF2-40B4-BE49-F238E27FC236}">
                <a16:creationId xmlns="" xmlns:a16="http://schemas.microsoft.com/office/drawing/2014/main" id="{84537A66-E052-4712-ABA4-664AC68CC489}"/>
              </a:ext>
            </a:extLst>
          </p:cNvPr>
          <p:cNvSpPr txBox="1"/>
          <p:nvPr/>
        </p:nvSpPr>
        <p:spPr>
          <a:xfrm>
            <a:off x="113750" y="1226753"/>
            <a:ext cx="7074449" cy="461665"/>
          </a:xfrm>
          <a:prstGeom prst="rect">
            <a:avLst/>
          </a:prstGeom>
          <a:noFill/>
        </p:spPr>
        <p:txBody>
          <a:bodyPr wrap="square" rtlCol="0">
            <a:spAutoFit/>
          </a:bodyPr>
          <a:lstStyle/>
          <a:p>
            <a:r>
              <a:rPr lang="it-IT" sz="2400" b="1" dirty="0" smtClean="0">
                <a:ea typeface="Verdana" panose="020B0604030504040204" pitchFamily="34" charset="0"/>
                <a:cs typeface="Verdana" panose="020B0604030504040204" pitchFamily="34" charset="0"/>
              </a:rPr>
              <a:t>Quantitatif : HIB </a:t>
            </a:r>
            <a:r>
              <a:rPr lang="it-IT" sz="2400" b="1" dirty="0">
                <a:ea typeface="Verdana" panose="020B0604030504040204" pitchFamily="34" charset="0"/>
                <a:cs typeface="Verdana" panose="020B0604030504040204" pitchFamily="34" charset="0"/>
              </a:rPr>
              <a:t>- </a:t>
            </a:r>
            <a:r>
              <a:rPr lang="it-IT" sz="2400" b="1" dirty="0" smtClean="0">
                <a:ea typeface="Verdana" panose="020B0604030504040204" pitchFamily="34" charset="0"/>
                <a:cs typeface="Verdana" panose="020B0604030504040204" pitchFamily="34" charset="0"/>
              </a:rPr>
              <a:t>Plus </a:t>
            </a:r>
            <a:r>
              <a:rPr lang="it-IT" sz="2400" b="1" dirty="0" smtClean="0">
                <a:ea typeface="Verdana" panose="020B0604030504040204" pitchFamily="34" charset="0"/>
                <a:cs typeface="Verdana" panose="020B0604030504040204" pitchFamily="34" charset="0"/>
              </a:rPr>
              <a:t>c'est élevé, mieux c'est </a:t>
            </a:r>
            <a:endParaRPr lang="it-IT" sz="2400" b="1" strike="sngStrike" dirty="0" smtClean="0">
              <a:ea typeface="Verdana" panose="020B0604030504040204" pitchFamily="34" charset="0"/>
              <a:cs typeface="Verdana" panose="020B0604030504040204" pitchFamily="34" charset="0"/>
            </a:endParaRPr>
          </a:p>
        </p:txBody>
      </p:sp>
      <p:sp>
        <p:nvSpPr>
          <p:cNvPr id="16" name="TextBox 15"/>
          <p:cNvSpPr txBox="1"/>
          <p:nvPr/>
        </p:nvSpPr>
        <p:spPr>
          <a:xfrm>
            <a:off x="367751" y="1723090"/>
            <a:ext cx="4791624" cy="1015663"/>
          </a:xfrm>
          <a:prstGeom prst="rect">
            <a:avLst/>
          </a:prstGeom>
          <a:noFill/>
        </p:spPr>
        <p:txBody>
          <a:bodyPr wrap="square" rtlCol="0">
            <a:spAutoFit/>
          </a:bodyPr>
          <a:lstStyle/>
          <a:p>
            <a:r>
              <a:rPr lang="en-US" sz="2000" b="1" i="1" dirty="0" smtClean="0"/>
              <a:t>Indicateur </a:t>
            </a:r>
          </a:p>
          <a:p>
            <a:r>
              <a:rPr lang="en-US" sz="2000" i="1" dirty="0" smtClean="0"/>
              <a:t>Part </a:t>
            </a:r>
            <a:r>
              <a:rPr lang="en-US" sz="2000" i="1" dirty="0"/>
              <a:t>des </a:t>
            </a:r>
            <a:r>
              <a:rPr lang="en-US" sz="2000" i="1" dirty="0" smtClean="0"/>
              <a:t>énergies renouvelables dans la consommation totale finale d'énergie thermique des bâtiments (%)</a:t>
            </a:r>
          </a:p>
        </p:txBody>
      </p:sp>
      <p:grpSp>
        <p:nvGrpSpPr>
          <p:cNvPr id="36" name="Group 35"/>
          <p:cNvGrpSpPr/>
          <p:nvPr/>
        </p:nvGrpSpPr>
        <p:grpSpPr>
          <a:xfrm>
            <a:off x="6505576" y="3806217"/>
            <a:ext cx="2638424" cy="2199402"/>
            <a:chOff x="5888037" y="4063392"/>
            <a:chExt cx="2638424" cy="2199402"/>
          </a:xfrm>
        </p:grpSpPr>
        <p:pic>
          <p:nvPicPr>
            <p:cNvPr id="17" name="Immagine 27">
              <a:extLst>
                <a:ext uri="{FF2B5EF4-FFF2-40B4-BE49-F238E27FC236}">
                  <a16:creationId xmlns="" xmlns:a16="http://schemas.microsoft.com/office/drawing/2014/main" id="{A539746D-F22B-4A2E-B6D5-A7FC1927B498}"/>
                </a:ext>
              </a:extLst>
            </p:cNvPr>
            <p:cNvPicPr>
              <a:picLocks noChangeAspect="1"/>
            </p:cNvPicPr>
            <p:nvPr/>
          </p:nvPicPr>
          <p:blipFill rotWithShape="1">
            <a:blip r:embed="rId2"/>
            <a:srcRect l="71971" t="39116"/>
            <a:stretch/>
          </p:blipFill>
          <p:spPr>
            <a:xfrm>
              <a:off x="5988998" y="4063392"/>
              <a:ext cx="2436503" cy="2199402"/>
            </a:xfrm>
            <a:prstGeom prst="rect">
              <a:avLst/>
            </a:prstGeom>
            <a:ln>
              <a:noFill/>
            </a:ln>
            <a:effectLst>
              <a:outerShdw blurRad="190500" algn="tl" rotWithShape="0">
                <a:srgbClr val="000000">
                  <a:alpha val="70000"/>
                </a:srgbClr>
              </a:outerShdw>
            </a:effectLst>
          </p:spPr>
        </p:pic>
        <p:sp>
          <p:nvSpPr>
            <p:cNvPr id="28" name="Rettangolo 26">
              <a:extLst>
                <a:ext uri="{FF2B5EF4-FFF2-40B4-BE49-F238E27FC236}">
                  <a16:creationId xmlns="" xmlns:a16="http://schemas.microsoft.com/office/drawing/2014/main" id="{8D954B49-A9DD-4BA6-BAEA-F638A69029F9}"/>
                </a:ext>
              </a:extLst>
            </p:cNvPr>
            <p:cNvSpPr/>
            <p:nvPr/>
          </p:nvSpPr>
          <p:spPr>
            <a:xfrm>
              <a:off x="5888037" y="4510410"/>
              <a:ext cx="2638424" cy="42826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35" name="Picture 34"/>
          <p:cNvPicPr>
            <a:picLocks noChangeAspect="1"/>
          </p:cNvPicPr>
          <p:nvPr/>
        </p:nvPicPr>
        <p:blipFill>
          <a:blip r:embed="rId3">
            <a:clrChange>
              <a:clrFrom>
                <a:srgbClr val="FFFFFF"/>
              </a:clrFrom>
              <a:clrTo>
                <a:srgbClr val="FFFFFF">
                  <a:alpha val="0"/>
                </a:srgbClr>
              </a:clrTo>
            </a:clrChange>
          </a:blip>
          <a:stretch>
            <a:fillRect/>
          </a:stretch>
        </p:blipFill>
        <p:spPr>
          <a:xfrm>
            <a:off x="4780281" y="1562722"/>
            <a:ext cx="3990340" cy="2172822"/>
          </a:xfrm>
          <a:prstGeom prst="rect">
            <a:avLst/>
          </a:prstGeom>
        </p:spPr>
      </p:pic>
      <p:sp>
        <p:nvSpPr>
          <p:cNvPr id="6" name="TextBox 5"/>
          <p:cNvSpPr txBox="1"/>
          <p:nvPr/>
        </p:nvSpPr>
        <p:spPr>
          <a:xfrm>
            <a:off x="368634" y="3102052"/>
            <a:ext cx="707245" cy="369332"/>
          </a:xfrm>
          <a:prstGeom prst="rect">
            <a:avLst/>
          </a:prstGeom>
          <a:noFill/>
        </p:spPr>
        <p:txBody>
          <a:bodyPr wrap="none" rtlCol="0">
            <a:spAutoFit/>
          </a:bodyPr>
          <a:lstStyle/>
          <a:p>
            <a:r>
              <a:rPr lang="en-US" b="1" dirty="0" smtClean="0">
                <a:effectLst>
                  <a:outerShdw blurRad="38100" dist="38100" dir="2700000" algn="tl">
                    <a:srgbClr val="000000">
                      <a:alpha val="43137"/>
                    </a:srgbClr>
                  </a:outerShdw>
                </a:effectLst>
              </a:rPr>
              <a:t>Vérification</a:t>
            </a:r>
            <a:endParaRPr lang="en-GB" b="1" dirty="0">
              <a:effectLst>
                <a:outerShdw blurRad="38100" dist="38100" dir="2700000" algn="tl">
                  <a:srgbClr val="000000">
                    <a:alpha val="43137"/>
                  </a:srgbClr>
                </a:outerShdw>
              </a:effectLst>
            </a:endParaRPr>
          </a:p>
        </p:txBody>
      </p:sp>
      <p:sp>
        <p:nvSpPr>
          <p:cNvPr id="13" name="object 39"/>
          <p:cNvSpPr txBox="1"/>
          <p:nvPr/>
        </p:nvSpPr>
        <p:spPr>
          <a:xfrm rot="16200000">
            <a:off x="3986994" y="2399987"/>
            <a:ext cx="1621768" cy="135615"/>
          </a:xfrm>
          <a:prstGeom prst="rect">
            <a:avLst/>
          </a:prstGeom>
          <a:solidFill>
            <a:schemeClr val="bg1"/>
          </a:solidFill>
        </p:spPr>
        <p:txBody>
          <a:bodyPr vert="horz" wrap="square" lIns="0" tIns="12383" rIns="0" bIns="0" rtlCol="0">
            <a:spAutoFit/>
          </a:bodyPr>
          <a:lstStyle/>
          <a:p>
            <a:pPr marL="9525" algn="ctr">
              <a:spcBef>
                <a:spcPts val="98"/>
              </a:spcBef>
            </a:pPr>
            <a:r>
              <a:rPr lang="fr-FR" sz="800" spc="11" dirty="0" smtClean="0">
                <a:latin typeface="Arial MT"/>
                <a:cs typeface="Arial MT"/>
              </a:rPr>
              <a:t>Score Normalisé</a:t>
            </a:r>
            <a:endParaRPr sz="800">
              <a:latin typeface="Arial MT"/>
              <a:cs typeface="Arial MT"/>
            </a:endParaRPr>
          </a:p>
        </p:txBody>
      </p:sp>
      <p:graphicFrame>
        <p:nvGraphicFramePr>
          <p:cNvPr id="15" name="Table 6"/>
          <p:cNvGraphicFramePr>
            <a:graphicFrameLocks noGrp="1"/>
          </p:cNvGraphicFramePr>
          <p:nvPr>
            <p:extLst>
              <p:ext uri="{D42A27DB-BD31-4B8C-83A1-F6EECF244321}">
                <p14:modId xmlns="" xmlns:p14="http://schemas.microsoft.com/office/powerpoint/2010/main" val="3590164474"/>
              </p:ext>
            </p:extLst>
          </p:nvPr>
        </p:nvGraphicFramePr>
        <p:xfrm>
          <a:off x="381334" y="3613458"/>
          <a:ext cx="5922099" cy="2194560"/>
        </p:xfrm>
        <a:graphic>
          <a:graphicData uri="http://schemas.openxmlformats.org/drawingml/2006/table">
            <a:tbl>
              <a:tblPr firstRow="1" bandRow="1">
                <a:tableStyleId>{0505E3EF-67EA-436B-97B2-0124C06EBD24}</a:tableStyleId>
              </a:tblPr>
              <a:tblGrid>
                <a:gridCol w="5051852">
                  <a:extLst>
                    <a:ext uri="{9D8B030D-6E8A-4147-A177-3AD203B41FA5}">
                      <a16:colId xmlns="" xmlns:a16="http://schemas.microsoft.com/office/drawing/2014/main" val="20000"/>
                    </a:ext>
                  </a:extLst>
                </a:gridCol>
                <a:gridCol w="870247">
                  <a:extLst>
                    <a:ext uri="{9D8B030D-6E8A-4147-A177-3AD203B41FA5}">
                      <a16:colId xmlns="" xmlns:a16="http://schemas.microsoft.com/office/drawing/2014/main" val="20001"/>
                    </a:ext>
                  </a:extLst>
                </a:gridCol>
              </a:tblGrid>
              <a:tr h="3784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kern="1200" dirty="0" smtClean="0">
                          <a:solidFill>
                            <a:schemeClr val="dk1"/>
                          </a:solidFill>
                          <a:latin typeface="+mn-lt"/>
                          <a:ea typeface="+mn-ea"/>
                          <a:cs typeface="+mn-cs"/>
                        </a:rPr>
                        <a:t>Consommation finale annuelle d'énergie thermique de tous les bâtiments du</a:t>
                      </a:r>
                      <a:r>
                        <a:rPr lang="fr-FR" sz="1800" b="0" kern="1200" baseline="0" dirty="0" smtClean="0">
                          <a:solidFill>
                            <a:schemeClr val="dk1"/>
                          </a:solidFill>
                          <a:latin typeface="+mn-lt"/>
                          <a:ea typeface="+mn-ea"/>
                          <a:cs typeface="+mn-cs"/>
                        </a:rPr>
                        <a:t> </a:t>
                      </a:r>
                      <a:r>
                        <a:rPr lang="fr-FR" sz="1800" b="0" kern="1200" dirty="0" smtClean="0">
                          <a:solidFill>
                            <a:schemeClr val="dk1"/>
                          </a:solidFill>
                          <a:latin typeface="+mn-lt"/>
                          <a:ea typeface="+mn-ea"/>
                          <a:cs typeface="+mn-cs"/>
                        </a:rPr>
                        <a:t>quartier </a:t>
                      </a:r>
                      <a:r>
                        <a:rPr lang="en-US" b="0" dirty="0" smtClean="0">
                          <a:latin typeface="+mn-lt"/>
                        </a:rPr>
                        <a:t>(GWh)</a:t>
                      </a:r>
                      <a:endParaRPr lang="el-GR" b="0" dirty="0">
                        <a:latin typeface="+mn-lt"/>
                      </a:endParaRPr>
                    </a:p>
                  </a:txBody>
                  <a:tcPr>
                    <a:solidFill>
                      <a:schemeClr val="accent3">
                        <a:lumMod val="20000"/>
                        <a:lumOff val="80000"/>
                      </a:schemeClr>
                    </a:solidFill>
                  </a:tcPr>
                </a:tc>
                <a:tc>
                  <a:txBody>
                    <a:bodyPr/>
                    <a:lstStyle/>
                    <a:p>
                      <a:pPr algn="ctr"/>
                      <a:r>
                        <a:rPr lang="en-US" dirty="0" smtClean="0"/>
                        <a:t>12.3</a:t>
                      </a:r>
                      <a:endParaRPr lang="el-GR" dirty="0"/>
                    </a:p>
                  </a:txBody>
                  <a:tcPr anchor="ctr">
                    <a:solidFill>
                      <a:schemeClr val="accent3">
                        <a:lumMod val="40000"/>
                        <a:lumOff val="60000"/>
                      </a:schemeClr>
                    </a:solidFill>
                  </a:tcPr>
                </a:tc>
                <a:extLst>
                  <a:ext uri="{0D108BD9-81ED-4DB2-BD59-A6C34878D82A}">
                    <a16:rowId xmlns="" xmlns:a16="http://schemas.microsoft.com/office/drawing/2014/main" val="10000"/>
                  </a:ext>
                </a:extLst>
              </a:tr>
              <a:tr h="3784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Énergie thermique finale annuelle générée à partir de sources renouvelables dans le quartier </a:t>
                      </a:r>
                      <a:r>
                        <a:rPr lang="en-US" b="0" dirty="0" smtClean="0">
                          <a:latin typeface="+mn-lt"/>
                        </a:rPr>
                        <a:t>(GWh)</a:t>
                      </a:r>
                      <a:endParaRPr lang="el-GR" b="0" dirty="0" smtClean="0">
                        <a:latin typeface="+mn-lt"/>
                      </a:endParaRPr>
                    </a:p>
                  </a:txBody>
                  <a:tcPr>
                    <a:solidFill>
                      <a:schemeClr val="accent3">
                        <a:lumMod val="20000"/>
                        <a:lumOff val="80000"/>
                      </a:schemeClr>
                    </a:solidFill>
                  </a:tcPr>
                </a:tc>
                <a:tc>
                  <a:txBody>
                    <a:bodyPr/>
                    <a:lstStyle/>
                    <a:p>
                      <a:pPr algn="ctr"/>
                      <a:r>
                        <a:rPr lang="en-US" b="1" dirty="0" smtClean="0"/>
                        <a:t>0.42</a:t>
                      </a:r>
                      <a:endParaRPr lang="el-GR" b="1" dirty="0"/>
                    </a:p>
                  </a:txBody>
                  <a:tcPr anchor="ctr">
                    <a:solidFill>
                      <a:schemeClr val="accent3">
                        <a:lumMod val="40000"/>
                        <a:lumOff val="60000"/>
                      </a:schemeClr>
                    </a:solidFill>
                  </a:tcPr>
                </a:tc>
                <a:extLst>
                  <a:ext uri="{0D108BD9-81ED-4DB2-BD59-A6C34878D82A}">
                    <a16:rowId xmlns="" xmlns:a16="http://schemas.microsoft.com/office/drawing/2014/main" val="10001"/>
                  </a:ext>
                </a:extLst>
              </a:tr>
              <a:tr h="3784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Part des énergies renouvelables dans la consommation totale d'énergie thermique finale des bâtiments</a:t>
                      </a:r>
                      <a:r>
                        <a:rPr lang="en-US" sz="1800" i="1" dirty="0" smtClean="0"/>
                        <a:t>(%)</a:t>
                      </a:r>
                    </a:p>
                  </a:txBody>
                  <a:tcPr>
                    <a:solidFill>
                      <a:schemeClr val="accent3">
                        <a:lumMod val="20000"/>
                        <a:lumOff val="80000"/>
                      </a:schemeClr>
                    </a:solidFill>
                  </a:tcPr>
                </a:tc>
                <a:tc>
                  <a:txBody>
                    <a:bodyPr/>
                    <a:lstStyle/>
                    <a:p>
                      <a:pPr algn="ctr"/>
                      <a:r>
                        <a:rPr lang="en-US" b="1" dirty="0" smtClean="0"/>
                        <a:t>3.4</a:t>
                      </a:r>
                      <a:endParaRPr lang="el-GR" b="1" dirty="0"/>
                    </a:p>
                  </a:txBody>
                  <a:tcPr anchor="ctr">
                    <a:solidFill>
                      <a:schemeClr val="accent3">
                        <a:lumMod val="40000"/>
                        <a:lumOff val="60000"/>
                      </a:schemeClr>
                    </a:solidFill>
                  </a:tcPr>
                </a:tc>
                <a:extLst>
                  <a:ext uri="{0D108BD9-81ED-4DB2-BD59-A6C34878D82A}">
                    <a16:rowId xmlns="" xmlns:a16="http://schemas.microsoft.com/office/drawing/2014/main" val="10002"/>
                  </a:ext>
                </a:extLst>
              </a:tr>
            </a:tbl>
          </a:graphicData>
        </a:graphic>
      </p:graphicFrame>
      <p:sp>
        <p:nvSpPr>
          <p:cNvPr id="14" name="ZoneTexte 1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657637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15</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pic>
        <p:nvPicPr>
          <p:cNvPr id="19" name="Picture 2">
            <a:extLst>
              <a:ext uri="{FF2B5EF4-FFF2-40B4-BE49-F238E27FC236}">
                <a16:creationId xmlns="" xmlns:a16="http://schemas.microsoft.com/office/drawing/2014/main" id="{810273E7-1164-4DB2-B459-545FEA2FA285}"/>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3055693" y="1468658"/>
            <a:ext cx="5885634" cy="47203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 name="CasellaDiTesto 11">
            <a:extLst>
              <a:ext uri="{FF2B5EF4-FFF2-40B4-BE49-F238E27FC236}">
                <a16:creationId xmlns="" xmlns:a16="http://schemas.microsoft.com/office/drawing/2014/main" id="{84537A66-E052-4712-ABA4-664AC68CC489}"/>
              </a:ext>
            </a:extLst>
          </p:cNvPr>
          <p:cNvSpPr txBox="1"/>
          <p:nvPr/>
        </p:nvSpPr>
        <p:spPr>
          <a:xfrm>
            <a:off x="113750" y="1226753"/>
            <a:ext cx="6698529" cy="461665"/>
          </a:xfrm>
          <a:prstGeom prst="rect">
            <a:avLst/>
          </a:prstGeom>
          <a:noFill/>
        </p:spPr>
        <p:txBody>
          <a:bodyPr wrap="square" rtlCol="0">
            <a:spAutoFit/>
          </a:bodyPr>
          <a:lstStyle/>
          <a:p>
            <a:r>
              <a:rPr lang="it-IT" sz="2400" b="1" dirty="0" smtClean="0">
                <a:ea typeface="Verdana" panose="020B0604030504040204" pitchFamily="34" charset="0"/>
                <a:cs typeface="Verdana" panose="020B0604030504040204" pitchFamily="34" charset="0"/>
              </a:rPr>
              <a:t>Quantitative : LIB </a:t>
            </a:r>
            <a:r>
              <a:rPr lang="it-IT" sz="2400" b="1" dirty="0">
                <a:ea typeface="Verdana" panose="020B0604030504040204" pitchFamily="34" charset="0"/>
                <a:cs typeface="Verdana" panose="020B0604030504040204" pitchFamily="34" charset="0"/>
              </a:rPr>
              <a:t>- </a:t>
            </a:r>
            <a:r>
              <a:rPr lang="fr-FR" sz="2400" b="1" dirty="0" smtClean="0"/>
              <a:t>Moins c’est élevé, mieux c’est</a:t>
            </a:r>
            <a:endParaRPr lang="it-IT" sz="2400" b="1" dirty="0">
              <a:ea typeface="Verdana" panose="020B0604030504040204" pitchFamily="34" charset="0"/>
              <a:cs typeface="Verdana" panose="020B0604030504040204" pitchFamily="34" charset="0"/>
            </a:endParaRPr>
          </a:p>
        </p:txBody>
      </p:sp>
      <p:sp>
        <p:nvSpPr>
          <p:cNvPr id="23" name="TextBox 22"/>
          <p:cNvSpPr txBox="1"/>
          <p:nvPr/>
        </p:nvSpPr>
        <p:spPr>
          <a:xfrm>
            <a:off x="328296" y="4776850"/>
            <a:ext cx="3066737" cy="1015663"/>
          </a:xfrm>
          <a:prstGeom prst="rect">
            <a:avLst/>
          </a:prstGeom>
          <a:noFill/>
        </p:spPr>
        <p:txBody>
          <a:bodyPr wrap="none" rtlCol="0">
            <a:spAutoFit/>
          </a:bodyPr>
          <a:lstStyle/>
          <a:p>
            <a:r>
              <a:rPr lang="en-US" b="1" i="1" dirty="0" smtClean="0"/>
              <a:t>Exemple </a:t>
            </a:r>
            <a:r>
              <a:rPr lang="en-US" i="1" dirty="0" smtClean="0"/>
              <a:t>:</a:t>
            </a:r>
            <a:endParaRPr lang="el-GR" i="1" dirty="0" smtClean="0"/>
          </a:p>
          <a:p>
            <a:r>
              <a:rPr lang="en-GB" sz="1400" i="1" dirty="0"/>
              <a:t> </a:t>
            </a:r>
            <a:r>
              <a:rPr lang="en-GB" sz="1400" i="1" dirty="0" smtClean="0"/>
              <a:t>Consommation d'</a:t>
            </a:r>
            <a:r>
              <a:rPr lang="en-GB" sz="1400" i="1" dirty="0"/>
              <a:t>énergie</a:t>
            </a:r>
            <a:r>
              <a:rPr lang="en-GB" sz="1400" i="1" dirty="0" smtClean="0"/>
              <a:t> thermique</a:t>
            </a:r>
          </a:p>
          <a:p>
            <a:r>
              <a:rPr lang="en-GB" sz="1400" i="1" dirty="0" smtClean="0"/>
              <a:t> pour opérations de </a:t>
            </a:r>
            <a:r>
              <a:rPr lang="en-GB" sz="1400" i="1" dirty="0"/>
              <a:t>bâtiment</a:t>
            </a:r>
            <a:r>
              <a:rPr lang="en-GB" sz="1400" i="1" dirty="0" smtClean="0"/>
              <a:t> (kWh/m</a:t>
            </a:r>
            <a:r>
              <a:rPr lang="en-GB" sz="1400" i="1" baseline="30000" dirty="0" smtClean="0"/>
              <a:t>2</a:t>
            </a:r>
            <a:r>
              <a:rPr lang="en-GB" sz="1400" i="1" dirty="0" smtClean="0"/>
              <a:t>)</a:t>
            </a:r>
          </a:p>
          <a:p>
            <a:r>
              <a:rPr lang="en-US" sz="1400" i="1" dirty="0" smtClean="0"/>
              <a:t>Taux de chômage (%)</a:t>
            </a:r>
            <a:endParaRPr lang="el-GR" sz="1400" i="1" dirty="0" smtClean="0"/>
          </a:p>
        </p:txBody>
      </p:sp>
      <p:sp>
        <p:nvSpPr>
          <p:cNvPr id="9" name="CasellaDiTesto 13">
            <a:extLst>
              <a:ext uri="{FF2B5EF4-FFF2-40B4-BE49-F238E27FC236}">
                <a16:creationId xmlns="" xmlns:a16="http://schemas.microsoft.com/office/drawing/2014/main" id="{53D347D6-A0BA-409A-B718-0A1EB7FF0B32}"/>
              </a:ext>
            </a:extLst>
          </p:cNvPr>
          <p:cNvSpPr txBox="1"/>
          <p:nvPr/>
        </p:nvSpPr>
        <p:spPr>
          <a:xfrm>
            <a:off x="439738" y="3504684"/>
            <a:ext cx="2682221" cy="369332"/>
          </a:xfrm>
          <a:prstGeom prst="rect">
            <a:avLst/>
          </a:prstGeom>
          <a:noFill/>
        </p:spPr>
        <p:txBody>
          <a:bodyPr wrap="square" rtlCol="0">
            <a:spAutoFit/>
          </a:bodyPr>
          <a:lstStyle/>
          <a:p>
            <a:pPr algn="ctr"/>
            <a:r>
              <a:rPr lang="fr-FR" dirty="0" smtClean="0"/>
              <a:t>Fonctions décroissantes</a:t>
            </a:r>
            <a:endParaRPr lang="en-US" sz="1400" dirty="0">
              <a:ea typeface="Verdana" panose="020B0604030504040204" pitchFamily="34" charset="0"/>
              <a:cs typeface="Verdana" panose="020B0604030504040204" pitchFamily="34" charset="0"/>
            </a:endParaRPr>
          </a:p>
        </p:txBody>
      </p:sp>
      <p:sp>
        <p:nvSpPr>
          <p:cNvPr id="10" name="object 39"/>
          <p:cNvSpPr txBox="1"/>
          <p:nvPr/>
        </p:nvSpPr>
        <p:spPr>
          <a:xfrm rot="16200000">
            <a:off x="2369862" y="3713865"/>
            <a:ext cx="1621768" cy="166392"/>
          </a:xfrm>
          <a:prstGeom prst="rect">
            <a:avLst/>
          </a:prstGeom>
          <a:solidFill>
            <a:schemeClr val="bg1"/>
          </a:solidFill>
        </p:spPr>
        <p:txBody>
          <a:bodyPr vert="horz" wrap="square" lIns="0" tIns="12383" rIns="0" bIns="0" rtlCol="0">
            <a:spAutoFit/>
          </a:bodyPr>
          <a:lstStyle/>
          <a:p>
            <a:pPr marL="9525" algn="ctr">
              <a:spcBef>
                <a:spcPts val="98"/>
              </a:spcBef>
            </a:pPr>
            <a:r>
              <a:rPr lang="fr-FR" sz="1000" b="1" spc="11" dirty="0" smtClean="0">
                <a:latin typeface="Arial MT"/>
                <a:cs typeface="Arial MT"/>
              </a:rPr>
              <a:t>Score Normalisé</a:t>
            </a:r>
            <a:endParaRPr sz="1000" b="1">
              <a:latin typeface="Arial MT"/>
              <a:cs typeface="Arial MT"/>
            </a:endParaRPr>
          </a:p>
        </p:txBody>
      </p:sp>
      <p:sp>
        <p:nvSpPr>
          <p:cNvPr id="11" name="object 39"/>
          <p:cNvSpPr txBox="1"/>
          <p:nvPr/>
        </p:nvSpPr>
        <p:spPr>
          <a:xfrm>
            <a:off x="5427664" y="5943674"/>
            <a:ext cx="1621768" cy="166392"/>
          </a:xfrm>
          <a:prstGeom prst="rect">
            <a:avLst/>
          </a:prstGeom>
          <a:solidFill>
            <a:schemeClr val="bg1"/>
          </a:solidFill>
        </p:spPr>
        <p:txBody>
          <a:bodyPr vert="horz" wrap="square" lIns="0" tIns="12383" rIns="0" bIns="0" rtlCol="0">
            <a:spAutoFit/>
          </a:bodyPr>
          <a:lstStyle/>
          <a:p>
            <a:pPr marL="9525" algn="ctr">
              <a:spcBef>
                <a:spcPts val="98"/>
              </a:spcBef>
            </a:pPr>
            <a:r>
              <a:rPr lang="fr-FR" sz="1000" b="1" spc="11" dirty="0" smtClean="0">
                <a:latin typeface="Arial MT"/>
                <a:cs typeface="Arial MT"/>
              </a:rPr>
              <a:t>Valeur de l’Indicateur</a:t>
            </a:r>
            <a:endParaRPr sz="1000" b="1">
              <a:latin typeface="Arial MT"/>
              <a:cs typeface="Arial MT"/>
            </a:endParaRPr>
          </a:p>
        </p:txBody>
      </p:sp>
      <p:sp>
        <p:nvSpPr>
          <p:cNvPr id="12" name="ZoneTexte 11"/>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2935500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16</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grpSp>
        <p:nvGrpSpPr>
          <p:cNvPr id="9" name="Gruppo 3">
            <a:extLst>
              <a:ext uri="{FF2B5EF4-FFF2-40B4-BE49-F238E27FC236}">
                <a16:creationId xmlns="" xmlns:a16="http://schemas.microsoft.com/office/drawing/2014/main" id="{3265053C-5BDA-4B39-B727-3E7DA3AF18A4}"/>
              </a:ext>
            </a:extLst>
          </p:cNvPr>
          <p:cNvGrpSpPr/>
          <p:nvPr/>
        </p:nvGrpSpPr>
        <p:grpSpPr>
          <a:xfrm>
            <a:off x="2884556" y="1412168"/>
            <a:ext cx="6078671" cy="4971700"/>
            <a:chOff x="2218370" y="1412167"/>
            <a:chExt cx="6744857" cy="5150827"/>
          </a:xfrm>
        </p:grpSpPr>
        <p:pic>
          <p:nvPicPr>
            <p:cNvPr id="10" name="Picture 2">
              <a:extLst>
                <a:ext uri="{FF2B5EF4-FFF2-40B4-BE49-F238E27FC236}">
                  <a16:creationId xmlns="" xmlns:a16="http://schemas.microsoft.com/office/drawing/2014/main" id="{18FCCFBD-636B-4363-9DE9-09A86DDF991F}"/>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2218370" y="1412167"/>
              <a:ext cx="6744857" cy="51508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Line 10">
              <a:extLst>
                <a:ext uri="{FF2B5EF4-FFF2-40B4-BE49-F238E27FC236}">
                  <a16:creationId xmlns="" xmlns:a16="http://schemas.microsoft.com/office/drawing/2014/main" id="{A97FCD2C-416D-41BE-A085-4639574D0E21}"/>
                </a:ext>
              </a:extLst>
            </p:cNvPr>
            <p:cNvSpPr>
              <a:spLocks noChangeShapeType="1"/>
            </p:cNvSpPr>
            <p:nvPr/>
          </p:nvSpPr>
          <p:spPr bwMode="auto">
            <a:xfrm flipV="1">
              <a:off x="5551342" y="3763756"/>
              <a:ext cx="0" cy="2424763"/>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endParaRPr lang="it-IT"/>
            </a:p>
          </p:txBody>
        </p:sp>
        <p:sp>
          <p:nvSpPr>
            <p:cNvPr id="12" name="Line 11">
              <a:extLst>
                <a:ext uri="{FF2B5EF4-FFF2-40B4-BE49-F238E27FC236}">
                  <a16:creationId xmlns="" xmlns:a16="http://schemas.microsoft.com/office/drawing/2014/main" id="{21D23086-F7F7-47F1-8CBA-9ABD85C6D0F0}"/>
                </a:ext>
              </a:extLst>
            </p:cNvPr>
            <p:cNvSpPr>
              <a:spLocks noChangeShapeType="1"/>
            </p:cNvSpPr>
            <p:nvPr/>
          </p:nvSpPr>
          <p:spPr bwMode="auto">
            <a:xfrm flipH="1">
              <a:off x="2680366" y="3694887"/>
              <a:ext cx="2757629" cy="0"/>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endParaRPr lang="it-IT" dirty="0"/>
            </a:p>
          </p:txBody>
        </p:sp>
        <p:sp>
          <p:nvSpPr>
            <p:cNvPr id="13" name="Ovale 10">
              <a:extLst>
                <a:ext uri="{FF2B5EF4-FFF2-40B4-BE49-F238E27FC236}">
                  <a16:creationId xmlns="" xmlns:a16="http://schemas.microsoft.com/office/drawing/2014/main" id="{42D2DF49-C23F-49DB-B887-459A753E79BA}"/>
                </a:ext>
              </a:extLst>
            </p:cNvPr>
            <p:cNvSpPr>
              <a:spLocks noChangeArrowheads="1"/>
            </p:cNvSpPr>
            <p:nvPr/>
          </p:nvSpPr>
          <p:spPr bwMode="auto">
            <a:xfrm>
              <a:off x="5430821" y="3567193"/>
              <a:ext cx="203737" cy="192259"/>
            </a:xfrm>
            <a:prstGeom prst="ellipse">
              <a:avLst/>
            </a:prstGeom>
            <a:solidFill>
              <a:srgbClr val="2E9A67"/>
            </a:solidFill>
            <a:ln w="9525" algn="ctr">
              <a:solidFill>
                <a:schemeClr val="tx1"/>
              </a:solidFill>
              <a:round/>
              <a:headEnd/>
              <a:tailEnd/>
            </a:ln>
          </p:spPr>
          <p:txBody>
            <a:bodyPr lIns="104196" tIns="52098" rIns="104196" bIns="52098"/>
            <a:lstStyle>
              <a:lvl1pPr defTabSz="1041400">
                <a:spcBef>
                  <a:spcPct val="20000"/>
                </a:spcBef>
                <a:buChar char="•"/>
                <a:defRPr sz="3600">
                  <a:solidFill>
                    <a:schemeClr val="tx1"/>
                  </a:solidFill>
                  <a:latin typeface="Times" panose="02020603050405020304" pitchFamily="18" charset="0"/>
                  <a:ea typeface="ＭＳ Ｐゴシック" panose="020B0600070205080204" pitchFamily="34" charset="-128"/>
                </a:defRPr>
              </a:lvl1pPr>
              <a:lvl2pPr marL="846138" indent="-325438" defTabSz="1041400">
                <a:spcBef>
                  <a:spcPct val="20000"/>
                </a:spcBef>
                <a:buChar char="–"/>
                <a:defRPr sz="3200">
                  <a:solidFill>
                    <a:schemeClr val="tx1"/>
                  </a:solidFill>
                  <a:latin typeface="Times" panose="02020603050405020304" pitchFamily="18" charset="0"/>
                  <a:ea typeface="ＭＳ Ｐゴシック" panose="020B0600070205080204" pitchFamily="34" charset="-128"/>
                </a:defRPr>
              </a:lvl2pPr>
              <a:lvl3pPr marL="1301750" indent="-260350" defTabSz="1041400">
                <a:spcBef>
                  <a:spcPct val="20000"/>
                </a:spcBef>
                <a:buChar char="•"/>
                <a:defRPr sz="2700">
                  <a:solidFill>
                    <a:schemeClr val="tx1"/>
                  </a:solidFill>
                  <a:latin typeface="Times" panose="02020603050405020304" pitchFamily="18" charset="0"/>
                  <a:ea typeface="ＭＳ Ｐゴシック" panose="020B0600070205080204" pitchFamily="34" charset="-128"/>
                </a:defRPr>
              </a:lvl3pPr>
              <a:lvl4pPr marL="1824038" indent="-260350" defTabSz="1041400">
                <a:spcBef>
                  <a:spcPct val="20000"/>
                </a:spcBef>
                <a:buChar char="–"/>
                <a:defRPr sz="2300">
                  <a:solidFill>
                    <a:schemeClr val="tx1"/>
                  </a:solidFill>
                  <a:latin typeface="Times" panose="02020603050405020304" pitchFamily="18" charset="0"/>
                  <a:ea typeface="ＭＳ Ｐゴシック" panose="020B0600070205080204" pitchFamily="34" charset="-128"/>
                </a:defRPr>
              </a:lvl4pPr>
              <a:lvl5pPr marL="2344738" indent="-260350" defTabSz="1041400">
                <a:spcBef>
                  <a:spcPct val="20000"/>
                </a:spcBef>
                <a:buChar char="»"/>
                <a:defRPr sz="2300">
                  <a:solidFill>
                    <a:schemeClr val="tx1"/>
                  </a:solidFill>
                  <a:latin typeface="Times" panose="02020603050405020304" pitchFamily="18" charset="0"/>
                  <a:ea typeface="ＭＳ Ｐゴシック" panose="020B0600070205080204" pitchFamily="34" charset="-128"/>
                </a:defRPr>
              </a:lvl5pPr>
              <a:lvl6pPr marL="28019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6pPr>
              <a:lvl7pPr marL="32591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7pPr>
              <a:lvl8pPr marL="37163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8pPr>
              <a:lvl9pPr marL="41735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9pPr>
            </a:lstStyle>
            <a:p>
              <a:pPr>
                <a:spcBef>
                  <a:spcPct val="0"/>
                </a:spcBef>
                <a:buFontTx/>
                <a:buNone/>
              </a:pPr>
              <a:endParaRPr lang="it-IT" altLang="it-IT" sz="2700"/>
            </a:p>
          </p:txBody>
        </p:sp>
        <p:sp>
          <p:nvSpPr>
            <p:cNvPr id="14" name="Ovale 23">
              <a:extLst>
                <a:ext uri="{FF2B5EF4-FFF2-40B4-BE49-F238E27FC236}">
                  <a16:creationId xmlns="" xmlns:a16="http://schemas.microsoft.com/office/drawing/2014/main" id="{38F3E736-42A4-4AF9-BD59-0CF09CEC7B7C}"/>
                </a:ext>
              </a:extLst>
            </p:cNvPr>
            <p:cNvSpPr/>
            <p:nvPr/>
          </p:nvSpPr>
          <p:spPr bwMode="auto">
            <a:xfrm>
              <a:off x="6864239" y="5080849"/>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15" name="Ovale 24">
              <a:extLst>
                <a:ext uri="{FF2B5EF4-FFF2-40B4-BE49-F238E27FC236}">
                  <a16:creationId xmlns="" xmlns:a16="http://schemas.microsoft.com/office/drawing/2014/main" id="{94FF193C-F481-4DF7-922C-7F19F51D5521}"/>
                </a:ext>
              </a:extLst>
            </p:cNvPr>
            <p:cNvSpPr/>
            <p:nvPr/>
          </p:nvSpPr>
          <p:spPr bwMode="auto">
            <a:xfrm>
              <a:off x="3809976" y="1848629"/>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grpSp>
      <p:sp>
        <p:nvSpPr>
          <p:cNvPr id="16" name="Ovale 5">
            <a:extLst>
              <a:ext uri="{FF2B5EF4-FFF2-40B4-BE49-F238E27FC236}">
                <a16:creationId xmlns="" xmlns:a16="http://schemas.microsoft.com/office/drawing/2014/main" id="{F2094BD0-6824-4C7D-AAD9-FFF2631297EB}"/>
              </a:ext>
            </a:extLst>
          </p:cNvPr>
          <p:cNvSpPr/>
          <p:nvPr/>
        </p:nvSpPr>
        <p:spPr bwMode="auto">
          <a:xfrm>
            <a:off x="287304" y="2106036"/>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17" name="CasellaDiTesto 9">
            <a:extLst>
              <a:ext uri="{FF2B5EF4-FFF2-40B4-BE49-F238E27FC236}">
                <a16:creationId xmlns="" xmlns:a16="http://schemas.microsoft.com/office/drawing/2014/main" id="{64654942-10F0-47B0-91CA-2519E1364A04}"/>
              </a:ext>
            </a:extLst>
          </p:cNvPr>
          <p:cNvSpPr txBox="1">
            <a:spLocks noChangeArrowheads="1"/>
          </p:cNvSpPr>
          <p:nvPr/>
        </p:nvSpPr>
        <p:spPr bwMode="auto">
          <a:xfrm>
            <a:off x="660367" y="2020311"/>
            <a:ext cx="2578133" cy="923330"/>
          </a:xfrm>
          <a:prstGeom prst="rect">
            <a:avLst/>
          </a:prstGeom>
          <a:noFill/>
          <a:ln w="9525">
            <a:noFill/>
            <a:miter lim="800000"/>
            <a:headEnd/>
            <a:tailEnd/>
          </a:ln>
        </p:spPr>
        <p:txBody>
          <a:bodyPr wrap="square">
            <a:spAutoFit/>
          </a:bodyPr>
          <a:lstStyle/>
          <a:p>
            <a:pPr lvl="0">
              <a:defRPr/>
            </a:pPr>
            <a:r>
              <a:rPr lang="en-GB" dirty="0" smtClean="0">
                <a:solidFill>
                  <a:prstClr val="black"/>
                </a:solidFill>
                <a:ea typeface="Verdana" panose="020B0604030504040204" pitchFamily="34" charset="0"/>
                <a:cs typeface="Verdana" panose="020B0604030504040204" pitchFamily="34" charset="0"/>
              </a:rPr>
              <a:t>Repère *</a:t>
            </a:r>
            <a:r>
              <a:rPr kumimoji="0" lang="en-GB" b="0" i="0" u="none" strike="noStrike" kern="1200" cap="none" spc="0" normalizeH="0" baseline="0" noProof="0" dirty="0" smtClean="0">
                <a:ln>
                  <a:noFill/>
                </a:ln>
                <a:solidFill>
                  <a:prstClr val="black"/>
                </a:solidFill>
                <a:effectLst/>
                <a:uLnTx/>
                <a:uFillTx/>
                <a:ea typeface="Verdana" panose="020B0604030504040204" pitchFamily="34" charset="0"/>
                <a:cs typeface="Verdana" panose="020B0604030504040204" pitchFamily="34" charset="0"/>
              </a:rPr>
              <a:t>(performances </a:t>
            </a:r>
            <a:r>
              <a:rPr kumimoji="0" lang="en-GB"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minimales acceptables et meilleures pratiques)</a:t>
            </a:r>
          </a:p>
        </p:txBody>
      </p:sp>
      <p:sp>
        <p:nvSpPr>
          <p:cNvPr id="18" name="Ovale 10">
            <a:extLst>
              <a:ext uri="{FF2B5EF4-FFF2-40B4-BE49-F238E27FC236}">
                <a16:creationId xmlns="" xmlns:a16="http://schemas.microsoft.com/office/drawing/2014/main" id="{7051CE63-4A0E-46B3-92B9-83CF0B7B5FC2}"/>
              </a:ext>
            </a:extLst>
          </p:cNvPr>
          <p:cNvSpPr>
            <a:spLocks noChangeArrowheads="1"/>
          </p:cNvSpPr>
          <p:nvPr/>
        </p:nvSpPr>
        <p:spPr bwMode="auto">
          <a:xfrm>
            <a:off x="293032" y="3583196"/>
            <a:ext cx="193675" cy="193675"/>
          </a:xfrm>
          <a:prstGeom prst="ellipse">
            <a:avLst/>
          </a:prstGeom>
          <a:solidFill>
            <a:srgbClr val="2E9A67"/>
          </a:solidFill>
          <a:ln w="9525" algn="ctr">
            <a:solidFill>
              <a:schemeClr val="tx1"/>
            </a:solidFill>
            <a:round/>
            <a:headEnd/>
            <a:tailEnd/>
          </a:ln>
        </p:spPr>
        <p:txBody>
          <a:bodyPr/>
          <a:lstStyle>
            <a:lvl1pPr eaLnBrk="0" hangingPunct="0">
              <a:defRPr sz="2400">
                <a:solidFill>
                  <a:schemeClr val="tx1"/>
                </a:solidFill>
                <a:latin typeface="Times"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altLang="it-IT" sz="2400" b="0" i="0" u="none" strike="noStrike" kern="1200" cap="none" spc="0" normalizeH="0" baseline="0" noProof="0">
              <a:ln>
                <a:noFill/>
              </a:ln>
              <a:solidFill>
                <a:prstClr val="black"/>
              </a:solidFill>
              <a:effectLst/>
              <a:uLnTx/>
              <a:uFillTx/>
              <a:latin typeface="Times" panose="02020603050405020304" pitchFamily="18" charset="0"/>
              <a:ea typeface="ＭＳ Ｐゴシック" panose="020B0600070205080204" pitchFamily="34" charset="-128"/>
              <a:cs typeface="+mn-cs"/>
            </a:endParaRPr>
          </a:p>
        </p:txBody>
      </p:sp>
      <p:sp>
        <p:nvSpPr>
          <p:cNvPr id="20" name="CasellaDiTesto 9">
            <a:extLst>
              <a:ext uri="{FF2B5EF4-FFF2-40B4-BE49-F238E27FC236}">
                <a16:creationId xmlns="" xmlns:a16="http://schemas.microsoft.com/office/drawing/2014/main" id="{A33FFA51-08C8-4A22-AA1B-706F8017861F}"/>
              </a:ext>
            </a:extLst>
          </p:cNvPr>
          <p:cNvSpPr txBox="1">
            <a:spLocks noChangeArrowheads="1"/>
          </p:cNvSpPr>
          <p:nvPr/>
        </p:nvSpPr>
        <p:spPr bwMode="auto">
          <a:xfrm>
            <a:off x="669889" y="3495598"/>
            <a:ext cx="1737912" cy="369332"/>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Valeur </a:t>
            </a:r>
            <a:r>
              <a:rPr kumimoji="0" lang="en-GB" b="0" i="0" u="none" strike="noStrike" kern="1200" cap="none" spc="0" normalizeH="0" baseline="0" noProof="0" dirty="0" smtClean="0">
                <a:ln>
                  <a:noFill/>
                </a:ln>
                <a:solidFill>
                  <a:prstClr val="black"/>
                </a:solidFill>
                <a:effectLst/>
                <a:uLnTx/>
                <a:uFillTx/>
                <a:ea typeface="Verdana" panose="020B0604030504040204" pitchFamily="34" charset="0"/>
                <a:cs typeface="Verdana" panose="020B0604030504040204" pitchFamily="34" charset="0"/>
              </a:rPr>
              <a:t>de l'indicateur</a:t>
            </a:r>
          </a:p>
        </p:txBody>
      </p:sp>
      <p:sp>
        <p:nvSpPr>
          <p:cNvPr id="19" name="CasellaDiTesto 9">
            <a:extLst>
              <a:ext uri="{FF2B5EF4-FFF2-40B4-BE49-F238E27FC236}">
                <a16:creationId xmlns="" xmlns:a16="http://schemas.microsoft.com/office/drawing/2014/main" id="{6CC362E1-947E-4238-B63C-02A89ED1F477}"/>
              </a:ext>
            </a:extLst>
          </p:cNvPr>
          <p:cNvSpPr txBox="1">
            <a:spLocks noChangeArrowheads="1"/>
          </p:cNvSpPr>
          <p:nvPr/>
        </p:nvSpPr>
        <p:spPr bwMode="auto">
          <a:xfrm>
            <a:off x="287304" y="4134484"/>
            <a:ext cx="2559369" cy="1169551"/>
          </a:xfrm>
          <a:prstGeom prst="rect">
            <a:avLst/>
          </a:prstGeom>
          <a:noFill/>
          <a:ln w="9525">
            <a:noFill/>
            <a:miter lim="800000"/>
            <a:headEnd/>
            <a:tailEnd/>
          </a:ln>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 Benchmark est défini selon les lois/réglementations, normes techniques, données statistiques, performances typiques, simulation et modélisation  </a:t>
            </a:r>
          </a:p>
        </p:txBody>
      </p:sp>
      <p:sp>
        <p:nvSpPr>
          <p:cNvPr id="22" name="CasellaDiTesto 11">
            <a:extLst>
              <a:ext uri="{FF2B5EF4-FFF2-40B4-BE49-F238E27FC236}">
                <a16:creationId xmlns="" xmlns:a16="http://schemas.microsoft.com/office/drawing/2014/main" id="{84537A66-E052-4712-ABA4-664AC68CC489}"/>
              </a:ext>
            </a:extLst>
          </p:cNvPr>
          <p:cNvSpPr txBox="1"/>
          <p:nvPr/>
        </p:nvSpPr>
        <p:spPr>
          <a:xfrm>
            <a:off x="113750" y="1226753"/>
            <a:ext cx="7513870" cy="461665"/>
          </a:xfrm>
          <a:prstGeom prst="rect">
            <a:avLst/>
          </a:prstGeom>
          <a:noFill/>
        </p:spPr>
        <p:txBody>
          <a:bodyPr wrap="square" rtlCol="0">
            <a:spAutoFit/>
          </a:bodyPr>
          <a:lstStyle/>
          <a:p>
            <a:r>
              <a:rPr lang="en-US" sz="2400" b="1" dirty="0">
                <a:ea typeface="Verdana" panose="020B0604030504040204" pitchFamily="34" charset="0"/>
                <a:cs typeface="Verdana" panose="020B0604030504040204" pitchFamily="34" charset="0"/>
              </a:rPr>
              <a:t>Quantitatif </a:t>
            </a:r>
            <a:r>
              <a:rPr lang="en-US" sz="2400" b="1" dirty="0" smtClean="0">
                <a:ea typeface="Verdana" panose="020B0604030504040204" pitchFamily="34" charset="0"/>
                <a:cs typeface="Verdana" panose="020B0604030504040204" pitchFamily="34" charset="0"/>
              </a:rPr>
              <a:t>: </a:t>
            </a:r>
            <a:r>
              <a:rPr lang="it-IT" sz="2400" b="1" dirty="0" smtClean="0">
                <a:ea typeface="Verdana" panose="020B0604030504040204" pitchFamily="34" charset="0"/>
                <a:cs typeface="Verdana" panose="020B0604030504040204" pitchFamily="34" charset="0"/>
              </a:rPr>
              <a:t>LIB </a:t>
            </a:r>
            <a:r>
              <a:rPr lang="it-IT" sz="2400" b="1" dirty="0">
                <a:ea typeface="Verdana" panose="020B0604030504040204" pitchFamily="34" charset="0"/>
                <a:cs typeface="Verdana" panose="020B0604030504040204" pitchFamily="34" charset="0"/>
              </a:rPr>
              <a:t>- </a:t>
            </a:r>
            <a:r>
              <a:rPr lang="fr-FR" sz="2400" b="1" dirty="0" smtClean="0"/>
              <a:t>Moins </a:t>
            </a:r>
            <a:r>
              <a:rPr lang="fr-FR" sz="2400" b="1" dirty="0" smtClean="0"/>
              <a:t>c’est élevé, mieux </a:t>
            </a:r>
            <a:r>
              <a:rPr lang="fr-FR" sz="2400" b="1" dirty="0" smtClean="0"/>
              <a:t>c’est</a:t>
            </a:r>
            <a:endParaRPr lang="it-IT" sz="2400" b="1" strike="sngStrike" dirty="0">
              <a:ea typeface="Verdana" panose="020B0604030504040204" pitchFamily="34" charset="0"/>
              <a:cs typeface="Verdana" panose="020B0604030504040204" pitchFamily="34" charset="0"/>
            </a:endParaRPr>
          </a:p>
        </p:txBody>
      </p:sp>
      <p:sp>
        <p:nvSpPr>
          <p:cNvPr id="21" name="object 39"/>
          <p:cNvSpPr txBox="1"/>
          <p:nvPr/>
        </p:nvSpPr>
        <p:spPr>
          <a:xfrm rot="16200000">
            <a:off x="2208996" y="3760432"/>
            <a:ext cx="1621768" cy="166392"/>
          </a:xfrm>
          <a:prstGeom prst="rect">
            <a:avLst/>
          </a:prstGeom>
          <a:solidFill>
            <a:schemeClr val="bg1"/>
          </a:solidFill>
        </p:spPr>
        <p:txBody>
          <a:bodyPr vert="horz" wrap="square" lIns="0" tIns="12383" rIns="0" bIns="0" rtlCol="0">
            <a:spAutoFit/>
          </a:bodyPr>
          <a:lstStyle/>
          <a:p>
            <a:pPr marL="9525" algn="ctr">
              <a:spcBef>
                <a:spcPts val="98"/>
              </a:spcBef>
            </a:pPr>
            <a:r>
              <a:rPr lang="fr-FR" sz="1000" b="1" spc="11" dirty="0" smtClean="0">
                <a:latin typeface="Arial MT"/>
                <a:cs typeface="Arial MT"/>
              </a:rPr>
              <a:t>Score Normalisé</a:t>
            </a:r>
            <a:endParaRPr sz="1000" b="1">
              <a:latin typeface="Arial MT"/>
              <a:cs typeface="Arial MT"/>
            </a:endParaRPr>
          </a:p>
        </p:txBody>
      </p:sp>
      <p:sp>
        <p:nvSpPr>
          <p:cNvPr id="23" name="object 39"/>
          <p:cNvSpPr txBox="1"/>
          <p:nvPr/>
        </p:nvSpPr>
        <p:spPr>
          <a:xfrm>
            <a:off x="5139798" y="6108774"/>
            <a:ext cx="1621768" cy="166392"/>
          </a:xfrm>
          <a:prstGeom prst="rect">
            <a:avLst/>
          </a:prstGeom>
          <a:solidFill>
            <a:schemeClr val="bg1"/>
          </a:solidFill>
        </p:spPr>
        <p:txBody>
          <a:bodyPr vert="horz" wrap="square" lIns="0" tIns="12383" rIns="0" bIns="0" rtlCol="0">
            <a:spAutoFit/>
          </a:bodyPr>
          <a:lstStyle/>
          <a:p>
            <a:pPr marL="9525" algn="ctr">
              <a:spcBef>
                <a:spcPts val="98"/>
              </a:spcBef>
            </a:pPr>
            <a:r>
              <a:rPr lang="fr-FR" sz="1000" b="1" spc="11" dirty="0" smtClean="0">
                <a:latin typeface="Arial MT"/>
                <a:cs typeface="Arial MT"/>
              </a:rPr>
              <a:t>Valeur de l’Indicateur</a:t>
            </a:r>
            <a:endParaRPr sz="1000" b="1">
              <a:latin typeface="Arial MT"/>
              <a:cs typeface="Arial MT"/>
            </a:endParaRPr>
          </a:p>
        </p:txBody>
      </p:sp>
      <p:sp>
        <p:nvSpPr>
          <p:cNvPr id="24" name="ZoneTexte 2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79797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17</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sp>
        <p:nvSpPr>
          <p:cNvPr id="25" name="Segnaposto contenuto 2">
            <a:extLst>
              <a:ext uri="{FF2B5EF4-FFF2-40B4-BE49-F238E27FC236}">
                <a16:creationId xmlns="" xmlns:a16="http://schemas.microsoft.com/office/drawing/2014/main" id="{E77C2515-FF0A-41BB-8A13-188CA3734AA7}"/>
              </a:ext>
            </a:extLst>
          </p:cNvPr>
          <p:cNvSpPr txBox="1">
            <a:spLocks/>
          </p:cNvSpPr>
          <p:nvPr/>
        </p:nvSpPr>
        <p:spPr>
          <a:xfrm>
            <a:off x="113751" y="1655695"/>
            <a:ext cx="5982249" cy="1478877"/>
          </a:xfrm>
          <a:prstGeom prst="rect">
            <a:avLst/>
          </a:prstGeom>
        </p:spPr>
        <p:txBody>
          <a:bodyPr>
            <a:normAutofit fontScale="92500"/>
          </a:bodyPr>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pPr>
            <a:r>
              <a:rPr lang="it-IT" altLang="it-IT" sz="2200" dirty="0">
                <a:ea typeface="Verdana" panose="020B0604030504040204" pitchFamily="34" charset="0"/>
                <a:cs typeface="Verdana" panose="020B0604030504040204" pitchFamily="34" charset="0"/>
              </a:rPr>
              <a:t>V</a:t>
            </a:r>
            <a:r>
              <a:rPr lang="it-IT" altLang="it-IT" sz="2200" baseline="-25000" dirty="0">
                <a:ea typeface="Verdana" panose="020B0604030504040204" pitchFamily="34" charset="0"/>
                <a:cs typeface="Verdana" panose="020B0604030504040204" pitchFamily="34" charset="0"/>
              </a:rPr>
              <a:t>0</a:t>
            </a:r>
            <a:r>
              <a:rPr lang="it-IT" altLang="it-IT" sz="2200" dirty="0">
                <a:ea typeface="Verdana" panose="020B0604030504040204" pitchFamily="34" charset="0"/>
                <a:cs typeface="Verdana" panose="020B0604030504040204" pitchFamily="34" charset="0"/>
              </a:rPr>
              <a:t> = valeur </a:t>
            </a:r>
            <a:r>
              <a:rPr lang="it-IT" altLang="it-IT" sz="2200" dirty="0" smtClean="0">
                <a:ea typeface="Verdana" panose="020B0604030504040204" pitchFamily="34" charset="0"/>
                <a:cs typeface="Verdana" panose="020B0604030504040204" pitchFamily="34" charset="0"/>
              </a:rPr>
              <a:t>de l'indicateur</a:t>
            </a:r>
            <a:r>
              <a:rPr lang="it-IT" altLang="it-IT" sz="2200" dirty="0">
                <a:ea typeface="Verdana" panose="020B0604030504040204" pitchFamily="34" charset="0"/>
                <a:cs typeface="Verdana" panose="020B0604030504040204" pitchFamily="34" charset="0"/>
              </a:rPr>
              <a:t> pour le </a:t>
            </a:r>
            <a:r>
              <a:rPr lang="it-IT" altLang="it-IT" sz="2200" b="1" dirty="0" smtClean="0">
                <a:ea typeface="Verdana" panose="020B0604030504040204" pitchFamily="34" charset="0"/>
                <a:cs typeface="Verdana" panose="020B0604030504040204" pitchFamily="34" charset="0"/>
              </a:rPr>
              <a:t>score normalisé = 0</a:t>
            </a:r>
            <a:endParaRPr lang="it-IT" altLang="it-IT" sz="2200" b="1" dirty="0">
              <a:ea typeface="Verdana" panose="020B0604030504040204" pitchFamily="34" charset="0"/>
              <a:cs typeface="Verdana" panose="020B0604030504040204" pitchFamily="34" charset="0"/>
            </a:endParaRPr>
          </a:p>
          <a:p>
            <a:pPr>
              <a:spcBef>
                <a:spcPts val="0"/>
              </a:spcBef>
            </a:pPr>
            <a:endParaRPr lang="it-IT" altLang="it-IT" sz="1000" dirty="0">
              <a:ea typeface="Verdana" panose="020B0604030504040204" pitchFamily="34" charset="0"/>
              <a:cs typeface="Verdana" panose="020B0604030504040204" pitchFamily="34" charset="0"/>
            </a:endParaRPr>
          </a:p>
          <a:p>
            <a:pPr>
              <a:spcBef>
                <a:spcPts val="0"/>
              </a:spcBef>
            </a:pPr>
            <a:r>
              <a:rPr lang="it-IT" altLang="it-IT" sz="2200" dirty="0">
                <a:ea typeface="Verdana" panose="020B0604030504040204" pitchFamily="34" charset="0"/>
                <a:cs typeface="Verdana" panose="020B0604030504040204" pitchFamily="34" charset="0"/>
              </a:rPr>
              <a:t>V</a:t>
            </a:r>
            <a:r>
              <a:rPr lang="it-IT" altLang="it-IT" sz="2200" baseline="-25000" dirty="0">
                <a:ea typeface="Verdana" panose="020B0604030504040204" pitchFamily="34" charset="0"/>
                <a:cs typeface="Verdana" panose="020B0604030504040204" pitchFamily="34" charset="0"/>
              </a:rPr>
              <a:t>5</a:t>
            </a:r>
            <a:r>
              <a:rPr lang="it-IT" altLang="it-IT" sz="2200" dirty="0">
                <a:ea typeface="Verdana" panose="020B0604030504040204" pitchFamily="34" charset="0"/>
                <a:cs typeface="Verdana" panose="020B0604030504040204" pitchFamily="34" charset="0"/>
              </a:rPr>
              <a:t> = valeur </a:t>
            </a:r>
            <a:r>
              <a:rPr lang="it-IT" altLang="it-IT" sz="2200" dirty="0" smtClean="0">
                <a:ea typeface="Verdana" panose="020B0604030504040204" pitchFamily="34" charset="0"/>
                <a:cs typeface="Verdana" panose="020B0604030504040204" pitchFamily="34" charset="0"/>
              </a:rPr>
              <a:t>de l'indicateur</a:t>
            </a:r>
            <a:r>
              <a:rPr lang="it-IT" altLang="it-IT" sz="2200" dirty="0">
                <a:ea typeface="Verdana" panose="020B0604030504040204" pitchFamily="34" charset="0"/>
                <a:cs typeface="Verdana" panose="020B0604030504040204" pitchFamily="34" charset="0"/>
              </a:rPr>
              <a:t> pour </a:t>
            </a:r>
            <a:r>
              <a:rPr lang="it-IT" altLang="it-IT" sz="2200" b="1" dirty="0">
                <a:ea typeface="Verdana" panose="020B0604030504040204" pitchFamily="34" charset="0"/>
                <a:cs typeface="Verdana" panose="020B0604030504040204" pitchFamily="34" charset="0"/>
              </a:rPr>
              <a:t>Score normalisé </a:t>
            </a:r>
            <a:r>
              <a:rPr lang="it-IT" altLang="it-IT" sz="2200" b="1" dirty="0" smtClean="0">
                <a:ea typeface="Verdana" panose="020B0604030504040204" pitchFamily="34" charset="0"/>
                <a:cs typeface="Verdana" panose="020B0604030504040204" pitchFamily="34" charset="0"/>
              </a:rPr>
              <a:t>= 5</a:t>
            </a:r>
            <a:endParaRPr lang="it-IT" altLang="it-IT" sz="2200" b="1" dirty="0">
              <a:ea typeface="Verdana" panose="020B0604030504040204" pitchFamily="34" charset="0"/>
              <a:cs typeface="Verdana" panose="020B0604030504040204" pitchFamily="34" charset="0"/>
            </a:endParaRPr>
          </a:p>
          <a:p>
            <a:pPr>
              <a:spcBef>
                <a:spcPts val="0"/>
              </a:spcBef>
            </a:pPr>
            <a:endParaRPr lang="it-IT" altLang="it-IT" sz="1000" dirty="0">
              <a:ea typeface="Verdana" panose="020B0604030504040204" pitchFamily="34" charset="0"/>
              <a:cs typeface="Verdana" panose="020B0604030504040204" pitchFamily="34" charset="0"/>
            </a:endParaRPr>
          </a:p>
          <a:p>
            <a:pPr>
              <a:spcBef>
                <a:spcPts val="0"/>
              </a:spcBef>
            </a:pPr>
            <a:r>
              <a:rPr lang="it-IT" altLang="it-IT" sz="2200" dirty="0">
                <a:ea typeface="Verdana" panose="020B0604030504040204" pitchFamily="34" charset="0"/>
                <a:cs typeface="Verdana" panose="020B0604030504040204" pitchFamily="34" charset="0"/>
              </a:rPr>
              <a:t>V</a:t>
            </a:r>
            <a:r>
              <a:rPr lang="it-IT" altLang="it-IT" sz="2200" baseline="-25000" dirty="0">
                <a:ea typeface="Verdana" panose="020B0604030504040204" pitchFamily="34" charset="0"/>
                <a:cs typeface="Verdana" panose="020B0604030504040204" pitchFamily="34" charset="0"/>
              </a:rPr>
              <a:t>i</a:t>
            </a:r>
            <a:r>
              <a:rPr lang="it-IT" altLang="it-IT" sz="2200" dirty="0">
                <a:ea typeface="Verdana" panose="020B0604030504040204" pitchFamily="34" charset="0"/>
                <a:cs typeface="Verdana" panose="020B0604030504040204" pitchFamily="34" charset="0"/>
              </a:rPr>
              <a:t> = valeur </a:t>
            </a:r>
            <a:r>
              <a:rPr lang="it-IT" altLang="it-IT" sz="2200" dirty="0" smtClean="0">
                <a:ea typeface="Verdana" panose="020B0604030504040204" pitchFamily="34" charset="0"/>
                <a:cs typeface="Verdana" panose="020B0604030504040204" pitchFamily="34" charset="0"/>
              </a:rPr>
              <a:t>de l'indicateur</a:t>
            </a:r>
            <a:r>
              <a:rPr lang="it-IT" altLang="it-IT" sz="2200" dirty="0">
                <a:ea typeface="Verdana" panose="020B0604030504040204" pitchFamily="34" charset="0"/>
                <a:cs typeface="Verdana" panose="020B0604030504040204" pitchFamily="34" charset="0"/>
              </a:rPr>
              <a:t> </a:t>
            </a:r>
          </a:p>
        </p:txBody>
      </p:sp>
      <p:sp>
        <p:nvSpPr>
          <p:cNvPr id="26" name="CasellaDiTesto 12">
            <a:extLst>
              <a:ext uri="{FF2B5EF4-FFF2-40B4-BE49-F238E27FC236}">
                <a16:creationId xmlns="" xmlns:a16="http://schemas.microsoft.com/office/drawing/2014/main" id="{3AFDF056-485A-4686-BF1D-8270723C5A5E}"/>
              </a:ext>
            </a:extLst>
          </p:cNvPr>
          <p:cNvSpPr txBox="1">
            <a:spLocks noChangeArrowheads="1"/>
          </p:cNvSpPr>
          <p:nvPr/>
        </p:nvSpPr>
        <p:spPr bwMode="auto">
          <a:xfrm>
            <a:off x="215901" y="3343684"/>
            <a:ext cx="8469822" cy="14286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96" tIns="52098" rIns="104196" bIns="52098">
            <a:spAutoFit/>
          </a:bodyPr>
          <a:lstStyle>
            <a:lvl1pPr defTabSz="1041400">
              <a:defRPr sz="2400">
                <a:solidFill>
                  <a:schemeClr val="tx1"/>
                </a:solidFill>
                <a:latin typeface="Times" panose="02020603050405020304" pitchFamily="18" charset="0"/>
                <a:ea typeface="ＭＳ Ｐゴシック" panose="020B0600070205080204" pitchFamily="34" charset="-128"/>
              </a:defRPr>
            </a:lvl1pPr>
            <a:lvl2pPr marL="846138" indent="-325438" defTabSz="1041400">
              <a:defRPr sz="2400">
                <a:solidFill>
                  <a:schemeClr val="tx1"/>
                </a:solidFill>
                <a:latin typeface="Times" panose="02020603050405020304" pitchFamily="18" charset="0"/>
                <a:ea typeface="ＭＳ Ｐゴシック" panose="020B0600070205080204" pitchFamily="34" charset="-128"/>
              </a:defRPr>
            </a:lvl2pPr>
            <a:lvl3pPr marL="1301750" indent="-260350" defTabSz="1041400">
              <a:defRPr sz="2400">
                <a:solidFill>
                  <a:schemeClr val="tx1"/>
                </a:solidFill>
                <a:latin typeface="Times" panose="02020603050405020304" pitchFamily="18" charset="0"/>
                <a:ea typeface="ＭＳ Ｐゴシック" panose="020B0600070205080204" pitchFamily="34" charset="-128"/>
              </a:defRPr>
            </a:lvl3pPr>
            <a:lvl4pPr marL="1824038" indent="-260350" defTabSz="1041400">
              <a:defRPr sz="2400">
                <a:solidFill>
                  <a:schemeClr val="tx1"/>
                </a:solidFill>
                <a:latin typeface="Times" panose="02020603050405020304" pitchFamily="18" charset="0"/>
                <a:ea typeface="ＭＳ Ｐゴシック" panose="020B0600070205080204" pitchFamily="34" charset="-128"/>
              </a:defRPr>
            </a:lvl4pPr>
            <a:lvl5pPr marL="2344738" indent="-260350" defTabSz="1041400">
              <a:defRPr sz="2400">
                <a:solidFill>
                  <a:schemeClr val="tx1"/>
                </a:solidFill>
                <a:latin typeface="Times" panose="02020603050405020304" pitchFamily="18" charset="0"/>
                <a:ea typeface="ＭＳ Ｐゴシック" panose="020B0600070205080204" pitchFamily="34" charset="-128"/>
              </a:defRPr>
            </a:lvl5pPr>
            <a:lvl6pPr marL="28019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32591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7163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41735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r>
              <a:rPr lang="it-IT" altLang="it-IT" sz="2200" dirty="0">
                <a:latin typeface="+mn-lt"/>
                <a:ea typeface="Verdana" panose="020B0604030504040204" pitchFamily="34" charset="0"/>
                <a:cs typeface="Verdana" panose="020B0604030504040204" pitchFamily="34" charset="0"/>
              </a:rPr>
              <a:t>Si </a:t>
            </a:r>
            <a:r>
              <a:rPr lang="it-IT" altLang="it-IT" sz="2000" dirty="0">
                <a:latin typeface="+mn-lt"/>
                <a:ea typeface="Verdana" panose="020B0604030504040204" pitchFamily="34" charset="0"/>
                <a:cs typeface="Verdana" panose="020B0604030504040204" pitchFamily="34" charset="0"/>
              </a:rPr>
              <a:t>V</a:t>
            </a:r>
            <a:r>
              <a:rPr lang="it-IT" altLang="it-IT" sz="2200" baseline="-25000" dirty="0">
                <a:latin typeface="+mn-lt"/>
                <a:ea typeface="Verdana" panose="020B0604030504040204" pitchFamily="34" charset="0"/>
                <a:cs typeface="Verdana" panose="020B0604030504040204" pitchFamily="34" charset="0"/>
              </a:rPr>
              <a:t>i</a:t>
            </a:r>
            <a:r>
              <a:rPr lang="it-IT" altLang="it-IT" sz="2200" dirty="0">
                <a:latin typeface="+mn-lt"/>
                <a:ea typeface="Verdana" panose="020B0604030504040204" pitchFamily="34" charset="0"/>
                <a:cs typeface="Verdana" panose="020B0604030504040204" pitchFamily="34" charset="0"/>
              </a:rPr>
              <a:t> &lt; </a:t>
            </a:r>
            <a:r>
              <a:rPr lang="it-IT" altLang="it-IT" sz="2200" dirty="0" smtClean="0">
                <a:latin typeface="+mn-lt"/>
                <a:ea typeface="Verdana" panose="020B0604030504040204" pitchFamily="34" charset="0"/>
                <a:cs typeface="Verdana" panose="020B0604030504040204" pitchFamily="34" charset="0"/>
              </a:rPr>
              <a:t>V</a:t>
            </a:r>
            <a:r>
              <a:rPr lang="it-IT" altLang="it-IT" sz="2200" baseline="-25000" dirty="0" smtClean="0">
                <a:latin typeface="+mn-lt"/>
                <a:ea typeface="Verdana" panose="020B0604030504040204" pitchFamily="34" charset="0"/>
                <a:cs typeface="Verdana" panose="020B0604030504040204" pitchFamily="34" charset="0"/>
              </a:rPr>
              <a:t>5</a:t>
            </a:r>
            <a:r>
              <a:rPr lang="it-IT" altLang="it-IT" sz="2200" dirty="0" smtClean="0">
                <a:latin typeface="+mn-lt"/>
                <a:ea typeface="Verdana" panose="020B0604030504040204" pitchFamily="34" charset="0"/>
                <a:cs typeface="Verdana" panose="020B0604030504040204" pitchFamily="34" charset="0"/>
              </a:rPr>
              <a:t>, </a:t>
            </a:r>
            <a:r>
              <a:rPr lang="it-IT" altLang="it-IT" sz="2200" b="1" dirty="0">
                <a:latin typeface="+mn-lt"/>
                <a:ea typeface="Verdana" panose="020B0604030504040204" pitchFamily="34" charset="0"/>
                <a:cs typeface="Verdana" panose="020B0604030504040204" pitchFamily="34" charset="0"/>
              </a:rPr>
              <a:t>Score Normalisé = </a:t>
            </a:r>
            <a:r>
              <a:rPr lang="it-IT" altLang="it-IT" sz="2200" b="1" dirty="0" smtClean="0">
                <a:latin typeface="+mn-lt"/>
                <a:ea typeface="Verdana" panose="020B0604030504040204" pitchFamily="34" charset="0"/>
                <a:cs typeface="Verdana" panose="020B0604030504040204" pitchFamily="34" charset="0"/>
              </a:rPr>
              <a:t>5</a:t>
            </a:r>
            <a:endParaRPr lang="it-IT" altLang="it-IT" sz="2200" b="1" dirty="0">
              <a:latin typeface="+mn-lt"/>
              <a:ea typeface="Verdana" panose="020B0604030504040204" pitchFamily="34" charset="0"/>
              <a:cs typeface="Verdana" panose="020B0604030504040204" pitchFamily="34" charset="0"/>
            </a:endParaRPr>
          </a:p>
          <a:p>
            <a:pPr eaLnBrk="1" hangingPunct="1"/>
            <a:endParaRPr lang="it-IT" altLang="it-IT" sz="1000" dirty="0">
              <a:latin typeface="+mn-lt"/>
              <a:ea typeface="Verdana" panose="020B0604030504040204" pitchFamily="34" charset="0"/>
              <a:cs typeface="Verdana" panose="020B0604030504040204" pitchFamily="34" charset="0"/>
            </a:endParaRPr>
          </a:p>
          <a:p>
            <a:r>
              <a:rPr lang="it-IT" altLang="it-IT" sz="2200" dirty="0">
                <a:latin typeface="+mn-lt"/>
                <a:ea typeface="Verdana" panose="020B0604030504040204" pitchFamily="34" charset="0"/>
                <a:cs typeface="Verdana" panose="020B0604030504040204" pitchFamily="34" charset="0"/>
              </a:rPr>
              <a:t>Si </a:t>
            </a:r>
            <a:r>
              <a:rPr lang="it-IT" altLang="it-IT" sz="2000" dirty="0">
                <a:latin typeface="+mn-lt"/>
                <a:ea typeface="Verdana" panose="020B0604030504040204" pitchFamily="34" charset="0"/>
                <a:cs typeface="Verdana" panose="020B0604030504040204" pitchFamily="34" charset="0"/>
              </a:rPr>
              <a:t>V</a:t>
            </a:r>
            <a:r>
              <a:rPr lang="it-IT" altLang="it-IT" sz="2200" baseline="-25000" dirty="0">
                <a:latin typeface="+mn-lt"/>
                <a:ea typeface="Verdana" panose="020B0604030504040204" pitchFamily="34" charset="0"/>
                <a:cs typeface="Verdana" panose="020B0604030504040204" pitchFamily="34" charset="0"/>
              </a:rPr>
              <a:t>i</a:t>
            </a:r>
            <a:r>
              <a:rPr lang="it-IT" altLang="it-IT" sz="2200" dirty="0">
                <a:latin typeface="+mn-lt"/>
                <a:ea typeface="Verdana" panose="020B0604030504040204" pitchFamily="34" charset="0"/>
                <a:cs typeface="Verdana" panose="020B0604030504040204" pitchFamily="34" charset="0"/>
              </a:rPr>
              <a:t> &gt; </a:t>
            </a:r>
            <a:r>
              <a:rPr lang="it-IT" altLang="it-IT" sz="2200" dirty="0" smtClean="0">
                <a:latin typeface="+mn-lt"/>
                <a:ea typeface="Verdana" panose="020B0604030504040204" pitchFamily="34" charset="0"/>
                <a:cs typeface="Verdana" panose="020B0604030504040204" pitchFamily="34" charset="0"/>
              </a:rPr>
              <a:t>V</a:t>
            </a:r>
            <a:r>
              <a:rPr lang="it-IT" altLang="it-IT" sz="2200" baseline="-25000" dirty="0" smtClean="0">
                <a:latin typeface="+mn-lt"/>
                <a:ea typeface="Verdana" panose="020B0604030504040204" pitchFamily="34" charset="0"/>
                <a:cs typeface="Verdana" panose="020B0604030504040204" pitchFamily="34" charset="0"/>
              </a:rPr>
              <a:t>0</a:t>
            </a:r>
            <a:r>
              <a:rPr lang="it-IT" altLang="it-IT" sz="2200" dirty="0" smtClean="0">
                <a:latin typeface="+mn-lt"/>
                <a:ea typeface="Verdana" panose="020B0604030504040204" pitchFamily="34" charset="0"/>
                <a:cs typeface="Verdana" panose="020B0604030504040204" pitchFamily="34" charset="0"/>
              </a:rPr>
              <a:t>, </a:t>
            </a:r>
            <a:r>
              <a:rPr lang="it-IT" altLang="it-IT" sz="2200" b="1" dirty="0">
                <a:latin typeface="+mn-lt"/>
                <a:ea typeface="Verdana" panose="020B0604030504040204" pitchFamily="34" charset="0"/>
                <a:cs typeface="Verdana" panose="020B0604030504040204" pitchFamily="34" charset="0"/>
              </a:rPr>
              <a:t>Score Normalisé = </a:t>
            </a:r>
            <a:r>
              <a:rPr lang="it-IT" altLang="it-IT" sz="2200" b="1" dirty="0" smtClean="0">
                <a:latin typeface="+mn-lt"/>
                <a:ea typeface="Verdana" panose="020B0604030504040204" pitchFamily="34" charset="0"/>
                <a:cs typeface="Verdana" panose="020B0604030504040204" pitchFamily="34" charset="0"/>
              </a:rPr>
              <a:t>-1</a:t>
            </a:r>
            <a:endParaRPr lang="it-IT" altLang="it-IT" sz="2200" b="1" dirty="0">
              <a:latin typeface="+mn-lt"/>
              <a:ea typeface="Verdana" panose="020B0604030504040204" pitchFamily="34" charset="0"/>
              <a:cs typeface="Verdana" panose="020B0604030504040204" pitchFamily="34" charset="0"/>
            </a:endParaRPr>
          </a:p>
          <a:p>
            <a:pPr eaLnBrk="1" hangingPunct="1"/>
            <a:endParaRPr lang="it-IT" altLang="it-IT" sz="1000" dirty="0">
              <a:latin typeface="+mn-lt"/>
              <a:ea typeface="Verdana" panose="020B0604030504040204" pitchFamily="34" charset="0"/>
              <a:cs typeface="Verdana" panose="020B0604030504040204" pitchFamily="34" charset="0"/>
            </a:endParaRPr>
          </a:p>
          <a:p>
            <a:r>
              <a:rPr lang="it-IT" altLang="it-IT" sz="2200" dirty="0">
                <a:latin typeface="+mn-lt"/>
                <a:ea typeface="Verdana" panose="020B0604030504040204" pitchFamily="34" charset="0"/>
                <a:cs typeface="Verdana" panose="020B0604030504040204" pitchFamily="34" charset="0"/>
              </a:rPr>
              <a:t>Si V</a:t>
            </a:r>
            <a:r>
              <a:rPr lang="it-IT" altLang="it-IT" sz="2200" baseline="-25000" dirty="0" smtClean="0">
                <a:latin typeface="+mn-lt"/>
                <a:ea typeface="Verdana" panose="020B0604030504040204" pitchFamily="34" charset="0"/>
                <a:cs typeface="Verdana" panose="020B0604030504040204" pitchFamily="34" charset="0"/>
              </a:rPr>
              <a:t>5 &lt;= </a:t>
            </a:r>
            <a:r>
              <a:rPr lang="it-IT" altLang="it-IT" sz="2000" dirty="0">
                <a:latin typeface="+mn-lt"/>
                <a:ea typeface="Verdana" panose="020B0604030504040204" pitchFamily="34" charset="0"/>
                <a:cs typeface="Verdana" panose="020B0604030504040204" pitchFamily="34" charset="0"/>
              </a:rPr>
              <a:t>V</a:t>
            </a:r>
            <a:r>
              <a:rPr lang="it-IT" altLang="it-IT" sz="2200" baseline="-25000" dirty="0">
                <a:latin typeface="+mn-lt"/>
                <a:ea typeface="Verdana" panose="020B0604030504040204" pitchFamily="34" charset="0"/>
                <a:cs typeface="Verdana" panose="020B0604030504040204" pitchFamily="34" charset="0"/>
              </a:rPr>
              <a:t>i &lt;= </a:t>
            </a:r>
            <a:r>
              <a:rPr lang="it-IT" altLang="it-IT" sz="2200" dirty="0" smtClean="0">
                <a:latin typeface="+mn-lt"/>
                <a:ea typeface="Verdana" panose="020B0604030504040204" pitchFamily="34" charset="0"/>
                <a:cs typeface="Verdana" panose="020B0604030504040204" pitchFamily="34" charset="0"/>
              </a:rPr>
              <a:t>V0, Score Normalisé = 0 + (</a:t>
            </a:r>
            <a:r>
              <a:rPr lang="it-IT" altLang="it-IT" sz="2000" dirty="0">
                <a:latin typeface="+mn-lt"/>
                <a:ea typeface="Verdana" panose="020B0604030504040204" pitchFamily="34" charset="0"/>
                <a:cs typeface="Verdana" panose="020B0604030504040204" pitchFamily="34" charset="0"/>
              </a:rPr>
              <a:t>Vi-V0) x ((5-0) / (V5-V0))</a:t>
            </a:r>
          </a:p>
        </p:txBody>
      </p:sp>
      <p:sp>
        <p:nvSpPr>
          <p:cNvPr id="27" name="CasellaDiTesto 12">
            <a:extLst>
              <a:ext uri="{FF2B5EF4-FFF2-40B4-BE49-F238E27FC236}">
                <a16:creationId xmlns="" xmlns:a16="http://schemas.microsoft.com/office/drawing/2014/main" id="{30E00BC3-A7C4-462D-8AC7-4D90F8AA2976}"/>
              </a:ext>
            </a:extLst>
          </p:cNvPr>
          <p:cNvSpPr txBox="1">
            <a:spLocks noChangeArrowheads="1"/>
          </p:cNvSpPr>
          <p:nvPr/>
        </p:nvSpPr>
        <p:spPr bwMode="auto">
          <a:xfrm>
            <a:off x="182034" y="5104753"/>
            <a:ext cx="8782454" cy="5361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96" tIns="52098" rIns="104196" bIns="52098">
            <a:spAutoFit/>
          </a:bodyPr>
          <a:lstStyle>
            <a:lvl1pPr defTabSz="1041400">
              <a:defRPr sz="2400">
                <a:solidFill>
                  <a:schemeClr val="tx1"/>
                </a:solidFill>
                <a:latin typeface="Times" panose="02020603050405020304" pitchFamily="18" charset="0"/>
                <a:ea typeface="ＭＳ Ｐゴシック" panose="020B0600070205080204" pitchFamily="34" charset="-128"/>
              </a:defRPr>
            </a:lvl1pPr>
            <a:lvl2pPr marL="846138" indent="-325438" defTabSz="1041400">
              <a:defRPr sz="2400">
                <a:solidFill>
                  <a:schemeClr val="tx1"/>
                </a:solidFill>
                <a:latin typeface="Times" panose="02020603050405020304" pitchFamily="18" charset="0"/>
                <a:ea typeface="ＭＳ Ｐゴシック" panose="020B0600070205080204" pitchFamily="34" charset="-128"/>
              </a:defRPr>
            </a:lvl2pPr>
            <a:lvl3pPr marL="1301750" indent="-260350" defTabSz="1041400">
              <a:defRPr sz="2400">
                <a:solidFill>
                  <a:schemeClr val="tx1"/>
                </a:solidFill>
                <a:latin typeface="Times" panose="02020603050405020304" pitchFamily="18" charset="0"/>
                <a:ea typeface="ＭＳ Ｐゴシック" panose="020B0600070205080204" pitchFamily="34" charset="-128"/>
              </a:defRPr>
            </a:lvl3pPr>
            <a:lvl4pPr marL="1824038" indent="-260350" defTabSz="1041400">
              <a:defRPr sz="2400">
                <a:solidFill>
                  <a:schemeClr val="tx1"/>
                </a:solidFill>
                <a:latin typeface="Times" panose="02020603050405020304" pitchFamily="18" charset="0"/>
                <a:ea typeface="ＭＳ Ｐゴシック" panose="020B0600070205080204" pitchFamily="34" charset="-128"/>
              </a:defRPr>
            </a:lvl4pPr>
            <a:lvl5pPr marL="2344738" indent="-260350" defTabSz="1041400">
              <a:defRPr sz="2400">
                <a:solidFill>
                  <a:schemeClr val="tx1"/>
                </a:solidFill>
                <a:latin typeface="Times" panose="02020603050405020304" pitchFamily="18" charset="0"/>
                <a:ea typeface="ＭＳ Ｐゴシック" panose="020B0600070205080204" pitchFamily="34" charset="-128"/>
              </a:defRPr>
            </a:lvl5pPr>
            <a:lvl6pPr marL="28019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32591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7163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4173538" indent="-260350" defTabSz="1041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eaLnBrk="1" hangingPunct="1"/>
            <a:r>
              <a:rPr lang="en-US" altLang="it-IT" sz="1400" dirty="0">
                <a:latin typeface="+mn-lt"/>
                <a:ea typeface="Verdana" panose="020B0604030504040204" pitchFamily="34" charset="0"/>
                <a:cs typeface="Verdana" panose="020B0604030504040204" pitchFamily="34" charset="0"/>
              </a:rPr>
              <a:t>**Si les indices de référence ne sont pas disponibles, ils sont calculés à partir de certaines valeurs de référence (deux scores normalisés sont associés à deux valeurs et les indices de référence sont récupérés par extrapolation linéaire</a:t>
            </a:r>
            <a:r>
              <a:rPr lang="it-IT" altLang="it-IT" sz="1400" dirty="0">
                <a:latin typeface="+mn-lt"/>
                <a:ea typeface="Verdana" panose="020B0604030504040204" pitchFamily="34" charset="0"/>
                <a:cs typeface="Verdana" panose="020B0604030504040204" pitchFamily="34" charset="0"/>
              </a:rPr>
              <a:t>) </a:t>
            </a:r>
          </a:p>
        </p:txBody>
      </p:sp>
      <p:sp>
        <p:nvSpPr>
          <p:cNvPr id="16" name="CasellaDiTesto 11">
            <a:extLst>
              <a:ext uri="{FF2B5EF4-FFF2-40B4-BE49-F238E27FC236}">
                <a16:creationId xmlns="" xmlns:a16="http://schemas.microsoft.com/office/drawing/2014/main" id="{84537A66-E052-4712-ABA4-664AC68CC489}"/>
              </a:ext>
            </a:extLst>
          </p:cNvPr>
          <p:cNvSpPr txBox="1"/>
          <p:nvPr/>
        </p:nvSpPr>
        <p:spPr>
          <a:xfrm>
            <a:off x="113750" y="1226753"/>
            <a:ext cx="7529109" cy="461665"/>
          </a:xfrm>
          <a:prstGeom prst="rect">
            <a:avLst/>
          </a:prstGeom>
          <a:noFill/>
        </p:spPr>
        <p:txBody>
          <a:bodyPr wrap="square" rtlCol="0">
            <a:spAutoFit/>
          </a:bodyPr>
          <a:lstStyle/>
          <a:p>
            <a:r>
              <a:rPr lang="it-IT" sz="2400" b="1" dirty="0" smtClean="0">
                <a:ea typeface="Verdana" panose="020B0604030504040204" pitchFamily="34" charset="0"/>
                <a:cs typeface="Verdana" panose="020B0604030504040204" pitchFamily="34" charset="0"/>
              </a:rPr>
              <a:t>Quantitative : LIB </a:t>
            </a:r>
            <a:r>
              <a:rPr lang="it-IT" sz="2400" b="1" dirty="0">
                <a:ea typeface="Verdana" panose="020B0604030504040204" pitchFamily="34" charset="0"/>
                <a:cs typeface="Verdana" panose="020B0604030504040204" pitchFamily="34" charset="0"/>
              </a:rPr>
              <a:t>- </a:t>
            </a:r>
            <a:r>
              <a:rPr lang="fr-FR" sz="2400" b="1" dirty="0" smtClean="0"/>
              <a:t>Moins c’est élevé, mieux </a:t>
            </a:r>
            <a:r>
              <a:rPr lang="fr-FR" sz="2400" b="1" dirty="0" smtClean="0"/>
              <a:t>c’est</a:t>
            </a:r>
            <a:endParaRPr lang="it-IT" sz="2400" b="1" strike="sngStrike" dirty="0">
              <a:ea typeface="Verdana" panose="020B0604030504040204" pitchFamily="34" charset="0"/>
              <a:cs typeface="Verdana" panose="020B0604030504040204" pitchFamily="34" charset="0"/>
            </a:endParaRPr>
          </a:p>
        </p:txBody>
      </p:sp>
      <p:grpSp>
        <p:nvGrpSpPr>
          <p:cNvPr id="17" name="Gruppo 13">
            <a:extLst>
              <a:ext uri="{FF2B5EF4-FFF2-40B4-BE49-F238E27FC236}">
                <a16:creationId xmlns="" xmlns:a16="http://schemas.microsoft.com/office/drawing/2014/main" id="{E979E204-697F-4FA9-AA7E-88A809C26C21}"/>
              </a:ext>
            </a:extLst>
          </p:cNvPr>
          <p:cNvGrpSpPr/>
          <p:nvPr/>
        </p:nvGrpSpPr>
        <p:grpSpPr>
          <a:xfrm>
            <a:off x="5726922" y="1722308"/>
            <a:ext cx="3222827" cy="2635926"/>
            <a:chOff x="2218370" y="1412167"/>
            <a:chExt cx="6744857" cy="5150827"/>
          </a:xfrm>
        </p:grpSpPr>
        <p:pic>
          <p:nvPicPr>
            <p:cNvPr id="28" name="Picture 2">
              <a:extLst>
                <a:ext uri="{FF2B5EF4-FFF2-40B4-BE49-F238E27FC236}">
                  <a16:creationId xmlns="" xmlns:a16="http://schemas.microsoft.com/office/drawing/2014/main" id="{E63ECDE3-60ED-4854-8639-983FEB7625AA}"/>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218370" y="1412167"/>
              <a:ext cx="6744857" cy="51508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 name="Line 10">
              <a:extLst>
                <a:ext uri="{FF2B5EF4-FFF2-40B4-BE49-F238E27FC236}">
                  <a16:creationId xmlns="" xmlns:a16="http://schemas.microsoft.com/office/drawing/2014/main" id="{E415C432-BBC1-472C-9567-850ED319550E}"/>
                </a:ext>
              </a:extLst>
            </p:cNvPr>
            <p:cNvSpPr>
              <a:spLocks noChangeShapeType="1"/>
            </p:cNvSpPr>
            <p:nvPr/>
          </p:nvSpPr>
          <p:spPr bwMode="auto">
            <a:xfrm flipV="1">
              <a:off x="5551342" y="3763756"/>
              <a:ext cx="0" cy="2424763"/>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endParaRPr lang="it-IT" dirty="0"/>
            </a:p>
          </p:txBody>
        </p:sp>
        <p:sp>
          <p:nvSpPr>
            <p:cNvPr id="30" name="Line 11">
              <a:extLst>
                <a:ext uri="{FF2B5EF4-FFF2-40B4-BE49-F238E27FC236}">
                  <a16:creationId xmlns="" xmlns:a16="http://schemas.microsoft.com/office/drawing/2014/main" id="{3A540EC2-5D8C-4C8E-97AF-2D5194CDAC47}"/>
                </a:ext>
              </a:extLst>
            </p:cNvPr>
            <p:cNvSpPr>
              <a:spLocks noChangeShapeType="1"/>
            </p:cNvSpPr>
            <p:nvPr/>
          </p:nvSpPr>
          <p:spPr bwMode="auto">
            <a:xfrm flipH="1">
              <a:off x="2680366" y="3694887"/>
              <a:ext cx="2757629" cy="0"/>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endParaRPr lang="it-IT" dirty="0"/>
            </a:p>
          </p:txBody>
        </p:sp>
        <p:sp>
          <p:nvSpPr>
            <p:cNvPr id="31" name="Ovale 10">
              <a:extLst>
                <a:ext uri="{FF2B5EF4-FFF2-40B4-BE49-F238E27FC236}">
                  <a16:creationId xmlns="" xmlns:a16="http://schemas.microsoft.com/office/drawing/2014/main" id="{83960D3C-A52B-4175-977B-901F112078C2}"/>
                </a:ext>
              </a:extLst>
            </p:cNvPr>
            <p:cNvSpPr>
              <a:spLocks noChangeArrowheads="1"/>
            </p:cNvSpPr>
            <p:nvPr/>
          </p:nvSpPr>
          <p:spPr bwMode="auto">
            <a:xfrm>
              <a:off x="5430821" y="3567193"/>
              <a:ext cx="203737" cy="192259"/>
            </a:xfrm>
            <a:prstGeom prst="ellipse">
              <a:avLst/>
            </a:prstGeom>
            <a:solidFill>
              <a:srgbClr val="2E9A67"/>
            </a:solidFill>
            <a:ln w="9525" algn="ctr">
              <a:solidFill>
                <a:schemeClr val="tx1"/>
              </a:solidFill>
              <a:round/>
              <a:headEnd/>
              <a:tailEnd/>
            </a:ln>
          </p:spPr>
          <p:txBody>
            <a:bodyPr lIns="104196" tIns="52098" rIns="104196" bIns="52098"/>
            <a:lstStyle>
              <a:lvl1pPr defTabSz="1041400">
                <a:spcBef>
                  <a:spcPct val="20000"/>
                </a:spcBef>
                <a:buChar char="•"/>
                <a:defRPr sz="3600">
                  <a:solidFill>
                    <a:schemeClr val="tx1"/>
                  </a:solidFill>
                  <a:latin typeface="Times" panose="02020603050405020304" pitchFamily="18" charset="0"/>
                  <a:ea typeface="ＭＳ Ｐゴシック" panose="020B0600070205080204" pitchFamily="34" charset="-128"/>
                </a:defRPr>
              </a:lvl1pPr>
              <a:lvl2pPr marL="846138" indent="-325438" defTabSz="1041400">
                <a:spcBef>
                  <a:spcPct val="20000"/>
                </a:spcBef>
                <a:buChar char="–"/>
                <a:defRPr sz="3200">
                  <a:solidFill>
                    <a:schemeClr val="tx1"/>
                  </a:solidFill>
                  <a:latin typeface="Times" panose="02020603050405020304" pitchFamily="18" charset="0"/>
                  <a:ea typeface="ＭＳ Ｐゴシック" panose="020B0600070205080204" pitchFamily="34" charset="-128"/>
                </a:defRPr>
              </a:lvl2pPr>
              <a:lvl3pPr marL="1301750" indent="-260350" defTabSz="1041400">
                <a:spcBef>
                  <a:spcPct val="20000"/>
                </a:spcBef>
                <a:buChar char="•"/>
                <a:defRPr sz="2700">
                  <a:solidFill>
                    <a:schemeClr val="tx1"/>
                  </a:solidFill>
                  <a:latin typeface="Times" panose="02020603050405020304" pitchFamily="18" charset="0"/>
                  <a:ea typeface="ＭＳ Ｐゴシック" panose="020B0600070205080204" pitchFamily="34" charset="-128"/>
                </a:defRPr>
              </a:lvl3pPr>
              <a:lvl4pPr marL="1824038" indent="-260350" defTabSz="1041400">
                <a:spcBef>
                  <a:spcPct val="20000"/>
                </a:spcBef>
                <a:buChar char="–"/>
                <a:defRPr sz="2300">
                  <a:solidFill>
                    <a:schemeClr val="tx1"/>
                  </a:solidFill>
                  <a:latin typeface="Times" panose="02020603050405020304" pitchFamily="18" charset="0"/>
                  <a:ea typeface="ＭＳ Ｐゴシック" panose="020B0600070205080204" pitchFamily="34" charset="-128"/>
                </a:defRPr>
              </a:lvl4pPr>
              <a:lvl5pPr marL="2344738" indent="-260350" defTabSz="1041400">
                <a:spcBef>
                  <a:spcPct val="20000"/>
                </a:spcBef>
                <a:buChar char="»"/>
                <a:defRPr sz="2300">
                  <a:solidFill>
                    <a:schemeClr val="tx1"/>
                  </a:solidFill>
                  <a:latin typeface="Times" panose="02020603050405020304" pitchFamily="18" charset="0"/>
                  <a:ea typeface="ＭＳ Ｐゴシック" panose="020B0600070205080204" pitchFamily="34" charset="-128"/>
                </a:defRPr>
              </a:lvl5pPr>
              <a:lvl6pPr marL="28019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6pPr>
              <a:lvl7pPr marL="32591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7pPr>
              <a:lvl8pPr marL="37163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8pPr>
              <a:lvl9pPr marL="41735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9pPr>
            </a:lstStyle>
            <a:p>
              <a:pPr>
                <a:spcBef>
                  <a:spcPct val="0"/>
                </a:spcBef>
                <a:buFontTx/>
                <a:buNone/>
              </a:pPr>
              <a:endParaRPr lang="it-IT" altLang="it-IT" sz="2700"/>
            </a:p>
          </p:txBody>
        </p:sp>
        <p:sp>
          <p:nvSpPr>
            <p:cNvPr id="32" name="Ovale 28">
              <a:extLst>
                <a:ext uri="{FF2B5EF4-FFF2-40B4-BE49-F238E27FC236}">
                  <a16:creationId xmlns="" xmlns:a16="http://schemas.microsoft.com/office/drawing/2014/main" id="{25B077D7-E62F-47EB-8418-76CADDE73860}"/>
                </a:ext>
              </a:extLst>
            </p:cNvPr>
            <p:cNvSpPr/>
            <p:nvPr/>
          </p:nvSpPr>
          <p:spPr bwMode="auto">
            <a:xfrm>
              <a:off x="6864239" y="5080849"/>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33" name="Ovale 29">
              <a:extLst>
                <a:ext uri="{FF2B5EF4-FFF2-40B4-BE49-F238E27FC236}">
                  <a16:creationId xmlns="" xmlns:a16="http://schemas.microsoft.com/office/drawing/2014/main" id="{FF24C4D5-8B95-432E-9E29-30D7176DC5F7}"/>
                </a:ext>
              </a:extLst>
            </p:cNvPr>
            <p:cNvSpPr/>
            <p:nvPr/>
          </p:nvSpPr>
          <p:spPr bwMode="auto">
            <a:xfrm>
              <a:off x="3809976" y="1848629"/>
              <a:ext cx="193675" cy="193675"/>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grpSp>
      <p:sp>
        <p:nvSpPr>
          <p:cNvPr id="18" name="object 39"/>
          <p:cNvSpPr txBox="1"/>
          <p:nvPr/>
        </p:nvSpPr>
        <p:spPr>
          <a:xfrm rot="16200000">
            <a:off x="4994527" y="3039220"/>
            <a:ext cx="1621768" cy="135615"/>
          </a:xfrm>
          <a:prstGeom prst="rect">
            <a:avLst/>
          </a:prstGeom>
          <a:solidFill>
            <a:schemeClr val="bg1"/>
          </a:solidFill>
        </p:spPr>
        <p:txBody>
          <a:bodyPr vert="horz" wrap="square" lIns="0" tIns="12383" rIns="0" bIns="0" rtlCol="0">
            <a:spAutoFit/>
          </a:bodyPr>
          <a:lstStyle/>
          <a:p>
            <a:pPr marL="9525" algn="ctr">
              <a:spcBef>
                <a:spcPts val="98"/>
              </a:spcBef>
            </a:pPr>
            <a:r>
              <a:rPr lang="fr-FR" sz="800" spc="11" dirty="0" smtClean="0">
                <a:latin typeface="Arial MT"/>
                <a:cs typeface="Arial MT"/>
              </a:rPr>
              <a:t>Score Normalisé</a:t>
            </a:r>
            <a:endParaRPr sz="800">
              <a:latin typeface="Arial MT"/>
              <a:cs typeface="Arial MT"/>
            </a:endParaRPr>
          </a:p>
        </p:txBody>
      </p:sp>
      <p:sp>
        <p:nvSpPr>
          <p:cNvPr id="19" name="object 39"/>
          <p:cNvSpPr txBox="1"/>
          <p:nvPr/>
        </p:nvSpPr>
        <p:spPr>
          <a:xfrm>
            <a:off x="6409192" y="4209217"/>
            <a:ext cx="1621768" cy="135615"/>
          </a:xfrm>
          <a:prstGeom prst="rect">
            <a:avLst/>
          </a:prstGeom>
          <a:solidFill>
            <a:schemeClr val="bg1"/>
          </a:solidFill>
        </p:spPr>
        <p:txBody>
          <a:bodyPr vert="horz" wrap="square" lIns="0" tIns="12383" rIns="0" bIns="0" rtlCol="0">
            <a:spAutoFit/>
          </a:bodyPr>
          <a:lstStyle/>
          <a:p>
            <a:pPr marL="9525" algn="ctr">
              <a:spcBef>
                <a:spcPts val="98"/>
              </a:spcBef>
            </a:pPr>
            <a:r>
              <a:rPr lang="fr-FR" sz="800" spc="11" dirty="0" smtClean="0">
                <a:latin typeface="Arial MT"/>
                <a:cs typeface="Arial MT"/>
              </a:rPr>
              <a:t>Valeur de l’Indicateur</a:t>
            </a:r>
            <a:endParaRPr sz="800">
              <a:latin typeface="Arial MT"/>
              <a:cs typeface="Arial MT"/>
            </a:endParaRPr>
          </a:p>
        </p:txBody>
      </p:sp>
      <p:sp>
        <p:nvSpPr>
          <p:cNvPr id="20" name="ZoneTexte 19"/>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3444722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18</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sp>
        <p:nvSpPr>
          <p:cNvPr id="5" name="CasellaDiTesto 11">
            <a:extLst>
              <a:ext uri="{FF2B5EF4-FFF2-40B4-BE49-F238E27FC236}">
                <a16:creationId xmlns="" xmlns:a16="http://schemas.microsoft.com/office/drawing/2014/main" id="{84537A66-E052-4712-ABA4-664AC68CC489}"/>
              </a:ext>
            </a:extLst>
          </p:cNvPr>
          <p:cNvSpPr txBox="1"/>
          <p:nvPr/>
        </p:nvSpPr>
        <p:spPr>
          <a:xfrm>
            <a:off x="113750" y="1226753"/>
            <a:ext cx="5956849" cy="461665"/>
          </a:xfrm>
          <a:prstGeom prst="rect">
            <a:avLst/>
          </a:prstGeom>
          <a:noFill/>
        </p:spPr>
        <p:txBody>
          <a:bodyPr wrap="square" rtlCol="0">
            <a:spAutoFit/>
          </a:bodyPr>
          <a:lstStyle/>
          <a:p>
            <a:r>
              <a:rPr lang="en-US" sz="2400" b="1" dirty="0" smtClean="0"/>
              <a:t>Quantitative : </a:t>
            </a:r>
            <a:r>
              <a:rPr lang="fr-FR" sz="2400" b="1" dirty="0" smtClean="0"/>
              <a:t>Moins c’est élevé, mieux c’est</a:t>
            </a:r>
            <a:endParaRPr lang="it-IT" sz="2400" b="1" dirty="0" smtClean="0">
              <a:ea typeface="Verdana" panose="020B0604030504040204" pitchFamily="34" charset="0"/>
              <a:cs typeface="Verdana" panose="020B0604030504040204" pitchFamily="34" charset="0"/>
            </a:endParaRPr>
          </a:p>
        </p:txBody>
      </p:sp>
      <p:sp>
        <p:nvSpPr>
          <p:cNvPr id="16" name="TextBox 15"/>
          <p:cNvSpPr txBox="1"/>
          <p:nvPr/>
        </p:nvSpPr>
        <p:spPr>
          <a:xfrm>
            <a:off x="177251" y="1605934"/>
            <a:ext cx="4791624" cy="1323439"/>
          </a:xfrm>
          <a:prstGeom prst="rect">
            <a:avLst/>
          </a:prstGeom>
          <a:noFill/>
        </p:spPr>
        <p:txBody>
          <a:bodyPr wrap="square" rtlCol="0">
            <a:spAutoFit/>
          </a:bodyPr>
          <a:lstStyle/>
          <a:p>
            <a:r>
              <a:rPr lang="en-US" sz="2000" b="1" i="1" dirty="0" smtClean="0"/>
              <a:t>Indicateur </a:t>
            </a:r>
          </a:p>
          <a:p>
            <a:r>
              <a:rPr lang="en-GB" sz="2000" i="1" dirty="0" smtClean="0"/>
              <a:t>Consommation </a:t>
            </a:r>
            <a:r>
              <a:rPr lang="en-GB" sz="2000" i="1" dirty="0"/>
              <a:t>thermique finale</a:t>
            </a:r>
            <a:r>
              <a:rPr lang="en-GB" sz="2000" i="1" dirty="0" smtClean="0"/>
              <a:t> annuelle des bâtiments par surface </a:t>
            </a:r>
            <a:r>
              <a:rPr lang="en-GB" sz="2000" i="1" dirty="0"/>
              <a:t>utile intérieure</a:t>
            </a:r>
            <a:r>
              <a:rPr lang="en-GB" sz="2000" i="1" dirty="0" smtClean="0"/>
              <a:t> totale </a:t>
            </a:r>
            <a:r>
              <a:rPr lang="el-GR" sz="2000" i="1" dirty="0" smtClean="0"/>
              <a:t>(</a:t>
            </a:r>
            <a:r>
              <a:rPr lang="en-US" sz="2000" i="1" dirty="0" smtClean="0"/>
              <a:t>kWh</a:t>
            </a:r>
            <a:r>
              <a:rPr lang="en-GB" sz="2000" i="1" dirty="0" smtClean="0"/>
              <a:t>/m</a:t>
            </a:r>
            <a:r>
              <a:rPr lang="en-GB" sz="2000" i="1" baseline="30000" dirty="0" smtClean="0"/>
              <a:t>2</a:t>
            </a:r>
            <a:r>
              <a:rPr lang="en-GB" sz="2000" i="1" dirty="0" smtClean="0"/>
              <a:t>)</a:t>
            </a:r>
            <a:endParaRPr lang="el-GR" sz="2000" i="1" dirty="0"/>
          </a:p>
        </p:txBody>
      </p:sp>
      <p:grpSp>
        <p:nvGrpSpPr>
          <p:cNvPr id="10" name="Group 9"/>
          <p:cNvGrpSpPr/>
          <p:nvPr/>
        </p:nvGrpSpPr>
        <p:grpSpPr>
          <a:xfrm>
            <a:off x="5950374" y="3949521"/>
            <a:ext cx="2885894" cy="2139045"/>
            <a:chOff x="5767452" y="1295531"/>
            <a:chExt cx="2885894" cy="2139045"/>
          </a:xfrm>
        </p:grpSpPr>
        <p:grpSp>
          <p:nvGrpSpPr>
            <p:cNvPr id="9" name="Group 8"/>
            <p:cNvGrpSpPr/>
            <p:nvPr/>
          </p:nvGrpSpPr>
          <p:grpSpPr>
            <a:xfrm>
              <a:off x="5914993" y="1295531"/>
              <a:ext cx="2738353" cy="2139045"/>
              <a:chOff x="5914993" y="1295531"/>
              <a:chExt cx="2738353" cy="2139045"/>
            </a:xfrm>
          </p:grpSpPr>
          <p:pic>
            <p:nvPicPr>
              <p:cNvPr id="15" name="Picture 14"/>
              <p:cNvPicPr>
                <a:picLocks noChangeAspect="1"/>
              </p:cNvPicPr>
              <p:nvPr/>
            </p:nvPicPr>
            <p:blipFill>
              <a:blip r:embed="rId2"/>
              <a:stretch>
                <a:fillRect/>
              </a:stretch>
            </p:blipFill>
            <p:spPr>
              <a:xfrm>
                <a:off x="5914993" y="1457585"/>
                <a:ext cx="2549088" cy="1976991"/>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3"/>
              <a:stretch>
                <a:fillRect/>
              </a:stretch>
            </p:blipFill>
            <p:spPr>
              <a:xfrm>
                <a:off x="7348654" y="1295531"/>
                <a:ext cx="1304692" cy="755970"/>
              </a:xfrm>
              <a:prstGeom prst="rect">
                <a:avLst/>
              </a:prstGeom>
            </p:spPr>
          </p:pic>
        </p:grpSp>
        <p:sp>
          <p:nvSpPr>
            <p:cNvPr id="28" name="Rettangolo 26">
              <a:extLst>
                <a:ext uri="{FF2B5EF4-FFF2-40B4-BE49-F238E27FC236}">
                  <a16:creationId xmlns="" xmlns:a16="http://schemas.microsoft.com/office/drawing/2014/main" id="{8D954B49-A9DD-4BA6-BAEA-F638A69029F9}"/>
                </a:ext>
              </a:extLst>
            </p:cNvPr>
            <p:cNvSpPr/>
            <p:nvPr/>
          </p:nvSpPr>
          <p:spPr>
            <a:xfrm>
              <a:off x="5767452" y="1895888"/>
              <a:ext cx="2844000" cy="42826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22" name="Group 21"/>
          <p:cNvGrpSpPr>
            <a:grpSpLocks noChangeAspect="1"/>
          </p:cNvGrpSpPr>
          <p:nvPr/>
        </p:nvGrpSpPr>
        <p:grpSpPr>
          <a:xfrm>
            <a:off x="4438358" y="1332194"/>
            <a:ext cx="4612812" cy="2340000"/>
            <a:chOff x="1014675" y="1624427"/>
            <a:chExt cx="7114649" cy="3609145"/>
          </a:xfrm>
        </p:grpSpPr>
        <p:pic>
          <p:nvPicPr>
            <p:cNvPr id="23" name="Picture 22"/>
            <p:cNvPicPr>
              <a:picLocks noChangeAspect="1"/>
            </p:cNvPicPr>
            <p:nvPr/>
          </p:nvPicPr>
          <p:blipFill>
            <a:blip r:embed="rId4">
              <a:clrChange>
                <a:clrFrom>
                  <a:srgbClr val="FFFFFF"/>
                </a:clrFrom>
                <a:clrTo>
                  <a:srgbClr val="FFFFFF">
                    <a:alpha val="0"/>
                  </a:srgbClr>
                </a:clrTo>
              </a:clrChange>
            </a:blip>
            <a:stretch>
              <a:fillRect/>
            </a:stretch>
          </p:blipFill>
          <p:spPr>
            <a:xfrm>
              <a:off x="1014675" y="1624427"/>
              <a:ext cx="7114649" cy="3609145"/>
            </a:xfrm>
            <a:prstGeom prst="rect">
              <a:avLst/>
            </a:prstGeom>
          </p:spPr>
        </p:pic>
        <p:cxnSp>
          <p:nvCxnSpPr>
            <p:cNvPr id="24" name="Straight Connector 23"/>
            <p:cNvCxnSpPr/>
            <p:nvPr/>
          </p:nvCxnSpPr>
          <p:spPr>
            <a:xfrm flipV="1">
              <a:off x="5887368" y="4190594"/>
              <a:ext cx="1980000" cy="489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892257" y="3838524"/>
              <a:ext cx="4890" cy="35695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682921" y="2118117"/>
              <a:ext cx="720000" cy="489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7" name="Ovale 29">
              <a:extLst>
                <a:ext uri="{FF2B5EF4-FFF2-40B4-BE49-F238E27FC236}">
                  <a16:creationId xmlns="" xmlns:a16="http://schemas.microsoft.com/office/drawing/2014/main" id="{FF24C4D5-8B95-432E-9E29-30D7176DC5F7}"/>
                </a:ext>
              </a:extLst>
            </p:cNvPr>
            <p:cNvSpPr/>
            <p:nvPr/>
          </p:nvSpPr>
          <p:spPr bwMode="auto">
            <a:xfrm>
              <a:off x="2354766" y="2068014"/>
              <a:ext cx="92542" cy="99113"/>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29" name="Ovale 29">
              <a:extLst>
                <a:ext uri="{FF2B5EF4-FFF2-40B4-BE49-F238E27FC236}">
                  <a16:creationId xmlns="" xmlns:a16="http://schemas.microsoft.com/office/drawing/2014/main" id="{FF24C4D5-8B95-432E-9E29-30D7176DC5F7}"/>
                </a:ext>
              </a:extLst>
            </p:cNvPr>
            <p:cNvSpPr/>
            <p:nvPr/>
          </p:nvSpPr>
          <p:spPr bwMode="auto">
            <a:xfrm>
              <a:off x="5849214" y="3785185"/>
              <a:ext cx="92542" cy="99113"/>
            </a:xfrm>
            <a:prstGeom prst="ellipse">
              <a:avLst/>
            </a:prstGeom>
            <a:solidFill>
              <a:srgbClr val="66FF3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Times" charset="0"/>
                <a:ea typeface="+mn-ea"/>
                <a:cs typeface="+mn-cs"/>
              </a:endParaRPr>
            </a:p>
          </p:txBody>
        </p:sp>
        <p:sp>
          <p:nvSpPr>
            <p:cNvPr id="30" name="Line 10">
              <a:extLst>
                <a:ext uri="{FF2B5EF4-FFF2-40B4-BE49-F238E27FC236}">
                  <a16:creationId xmlns="" xmlns:a16="http://schemas.microsoft.com/office/drawing/2014/main" id="{E415C432-BBC1-472C-9567-850ED319550E}"/>
                </a:ext>
              </a:extLst>
            </p:cNvPr>
            <p:cNvSpPr>
              <a:spLocks noChangeShapeType="1"/>
            </p:cNvSpPr>
            <p:nvPr/>
          </p:nvSpPr>
          <p:spPr bwMode="auto">
            <a:xfrm flipV="1">
              <a:off x="6200451" y="4239374"/>
              <a:ext cx="0" cy="324000"/>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endParaRPr lang="it-IT" dirty="0"/>
            </a:p>
          </p:txBody>
        </p:sp>
        <p:sp>
          <p:nvSpPr>
            <p:cNvPr id="31" name="Ovale 10">
              <a:extLst>
                <a:ext uri="{FF2B5EF4-FFF2-40B4-BE49-F238E27FC236}">
                  <a16:creationId xmlns="" xmlns:a16="http://schemas.microsoft.com/office/drawing/2014/main" id="{83960D3C-A52B-4175-977B-901F112078C2}"/>
                </a:ext>
              </a:extLst>
            </p:cNvPr>
            <p:cNvSpPr>
              <a:spLocks noChangeArrowheads="1"/>
            </p:cNvSpPr>
            <p:nvPr/>
          </p:nvSpPr>
          <p:spPr bwMode="auto">
            <a:xfrm>
              <a:off x="6142864" y="4138783"/>
              <a:ext cx="97350" cy="98388"/>
            </a:xfrm>
            <a:prstGeom prst="ellipse">
              <a:avLst/>
            </a:prstGeom>
            <a:solidFill>
              <a:srgbClr val="2E9A67"/>
            </a:solidFill>
            <a:ln w="9525" algn="ctr">
              <a:solidFill>
                <a:schemeClr val="tx1"/>
              </a:solidFill>
              <a:round/>
              <a:headEnd/>
              <a:tailEnd/>
            </a:ln>
          </p:spPr>
          <p:txBody>
            <a:bodyPr lIns="104196" tIns="52098" rIns="104196" bIns="52098"/>
            <a:lstStyle>
              <a:lvl1pPr defTabSz="1041400">
                <a:spcBef>
                  <a:spcPct val="20000"/>
                </a:spcBef>
                <a:buChar char="•"/>
                <a:defRPr sz="3600">
                  <a:solidFill>
                    <a:schemeClr val="tx1"/>
                  </a:solidFill>
                  <a:latin typeface="Times" panose="02020603050405020304" pitchFamily="18" charset="0"/>
                  <a:ea typeface="ＭＳ Ｐゴシック" panose="020B0600070205080204" pitchFamily="34" charset="-128"/>
                </a:defRPr>
              </a:lvl1pPr>
              <a:lvl2pPr marL="846138" indent="-325438" defTabSz="1041400">
                <a:spcBef>
                  <a:spcPct val="20000"/>
                </a:spcBef>
                <a:buChar char="–"/>
                <a:defRPr sz="3200">
                  <a:solidFill>
                    <a:schemeClr val="tx1"/>
                  </a:solidFill>
                  <a:latin typeface="Times" panose="02020603050405020304" pitchFamily="18" charset="0"/>
                  <a:ea typeface="ＭＳ Ｐゴシック" panose="020B0600070205080204" pitchFamily="34" charset="-128"/>
                </a:defRPr>
              </a:lvl2pPr>
              <a:lvl3pPr marL="1301750" indent="-260350" defTabSz="1041400">
                <a:spcBef>
                  <a:spcPct val="20000"/>
                </a:spcBef>
                <a:buChar char="•"/>
                <a:defRPr sz="2700">
                  <a:solidFill>
                    <a:schemeClr val="tx1"/>
                  </a:solidFill>
                  <a:latin typeface="Times" panose="02020603050405020304" pitchFamily="18" charset="0"/>
                  <a:ea typeface="ＭＳ Ｐゴシック" panose="020B0600070205080204" pitchFamily="34" charset="-128"/>
                </a:defRPr>
              </a:lvl3pPr>
              <a:lvl4pPr marL="1824038" indent="-260350" defTabSz="1041400">
                <a:spcBef>
                  <a:spcPct val="20000"/>
                </a:spcBef>
                <a:buChar char="–"/>
                <a:defRPr sz="2300">
                  <a:solidFill>
                    <a:schemeClr val="tx1"/>
                  </a:solidFill>
                  <a:latin typeface="Times" panose="02020603050405020304" pitchFamily="18" charset="0"/>
                  <a:ea typeface="ＭＳ Ｐゴシック" panose="020B0600070205080204" pitchFamily="34" charset="-128"/>
                </a:defRPr>
              </a:lvl4pPr>
              <a:lvl5pPr marL="2344738" indent="-260350" defTabSz="1041400">
                <a:spcBef>
                  <a:spcPct val="20000"/>
                </a:spcBef>
                <a:buChar char="»"/>
                <a:defRPr sz="2300">
                  <a:solidFill>
                    <a:schemeClr val="tx1"/>
                  </a:solidFill>
                  <a:latin typeface="Times" panose="02020603050405020304" pitchFamily="18" charset="0"/>
                  <a:ea typeface="ＭＳ Ｐゴシック" panose="020B0600070205080204" pitchFamily="34" charset="-128"/>
                </a:defRPr>
              </a:lvl5pPr>
              <a:lvl6pPr marL="28019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6pPr>
              <a:lvl7pPr marL="32591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7pPr>
              <a:lvl8pPr marL="37163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8pPr>
              <a:lvl9pPr marL="4173538" indent="-260350" defTabSz="1041400" eaLnBrk="0" fontAlgn="base" hangingPunct="0">
                <a:spcBef>
                  <a:spcPct val="20000"/>
                </a:spcBef>
                <a:spcAft>
                  <a:spcPct val="0"/>
                </a:spcAft>
                <a:buChar char="»"/>
                <a:defRPr sz="2300">
                  <a:solidFill>
                    <a:schemeClr val="tx1"/>
                  </a:solidFill>
                  <a:latin typeface="Times" panose="02020603050405020304" pitchFamily="18" charset="0"/>
                  <a:ea typeface="ＭＳ Ｐゴシック" panose="020B0600070205080204" pitchFamily="34" charset="-128"/>
                </a:defRPr>
              </a:lvl9pPr>
            </a:lstStyle>
            <a:p>
              <a:pPr>
                <a:spcBef>
                  <a:spcPct val="0"/>
                </a:spcBef>
                <a:buFontTx/>
                <a:buNone/>
              </a:pPr>
              <a:endParaRPr lang="it-IT" altLang="it-IT" sz="2700"/>
            </a:p>
          </p:txBody>
        </p:sp>
        <p:sp>
          <p:nvSpPr>
            <p:cNvPr id="32" name="Line 11">
              <a:extLst>
                <a:ext uri="{FF2B5EF4-FFF2-40B4-BE49-F238E27FC236}">
                  <a16:creationId xmlns="" xmlns:a16="http://schemas.microsoft.com/office/drawing/2014/main" id="{3A540EC2-5D8C-4C8E-97AF-2D5194CDAC47}"/>
                </a:ext>
              </a:extLst>
            </p:cNvPr>
            <p:cNvSpPr>
              <a:spLocks noChangeShapeType="1"/>
            </p:cNvSpPr>
            <p:nvPr/>
          </p:nvSpPr>
          <p:spPr bwMode="auto">
            <a:xfrm flipH="1">
              <a:off x="1695941" y="4198313"/>
              <a:ext cx="4500000" cy="0"/>
            </a:xfrm>
            <a:prstGeom prst="line">
              <a:avLst/>
            </a:prstGeom>
            <a:ln w="28575" cap="flat" cmpd="sng" algn="ctr">
              <a:solidFill>
                <a:srgbClr val="00B050"/>
              </a:solidFill>
              <a:prstDash val="dash"/>
              <a:round/>
              <a:headEnd type="none" w="med" len="med"/>
              <a:tailEnd type="none" w="med" len="med"/>
            </a:ln>
            <a:extLst>
              <a:ext uri="{909E8E84-426E-40DD-AFC4-6F175D3DCCD1}">
                <a14:hiddenFill xmlns="" xmlns:a14="http://schemas.microsoft.com/office/drawing/2010/main">
                  <a:noFill/>
                </a14:hiddenFill>
              </a:ext>
            </a:extLst>
          </p:spPr>
          <p:style>
            <a:lnRef idx="0">
              <a:scrgbClr r="0" g="0" b="0"/>
            </a:lnRef>
            <a:fillRef idx="0">
              <a:scrgbClr r="0" g="0" b="0"/>
            </a:fillRef>
            <a:effectRef idx="0">
              <a:scrgbClr r="0" g="0" b="0"/>
            </a:effectRef>
            <a:fontRef idx="minor">
              <a:schemeClr val="tx1"/>
            </a:fontRef>
          </p:style>
          <p:txBody>
            <a:bodyPr/>
            <a:lstStyle/>
            <a:p>
              <a:endParaRPr lang="it-IT" dirty="0"/>
            </a:p>
          </p:txBody>
        </p:sp>
      </p:grpSp>
      <p:sp>
        <p:nvSpPr>
          <p:cNvPr id="33" name="TextBox 32"/>
          <p:cNvSpPr txBox="1"/>
          <p:nvPr/>
        </p:nvSpPr>
        <p:spPr>
          <a:xfrm>
            <a:off x="292434" y="2822652"/>
            <a:ext cx="707245" cy="369332"/>
          </a:xfrm>
          <a:prstGeom prst="rect">
            <a:avLst/>
          </a:prstGeom>
          <a:noFill/>
        </p:spPr>
        <p:txBody>
          <a:bodyPr wrap="none" rtlCol="0">
            <a:spAutoFit/>
          </a:bodyPr>
          <a:lstStyle/>
          <a:p>
            <a:r>
              <a:rPr lang="en-US" b="1" dirty="0" smtClean="0">
                <a:effectLst>
                  <a:outerShdw blurRad="38100" dist="38100" dir="2700000" algn="tl">
                    <a:srgbClr val="000000">
                      <a:alpha val="43137"/>
                    </a:srgbClr>
                  </a:outerShdw>
                </a:effectLst>
              </a:rPr>
              <a:t>Vérification</a:t>
            </a:r>
            <a:endParaRPr lang="en-GB" b="1" dirty="0">
              <a:effectLst>
                <a:outerShdw blurRad="38100" dist="38100" dir="2700000" algn="tl">
                  <a:srgbClr val="000000">
                    <a:alpha val="43137"/>
                  </a:srgbClr>
                </a:outerShdw>
              </a:effectLst>
            </a:endParaRPr>
          </a:p>
        </p:txBody>
      </p:sp>
      <p:graphicFrame>
        <p:nvGraphicFramePr>
          <p:cNvPr id="34" name="Table 6"/>
          <p:cNvGraphicFramePr>
            <a:graphicFrameLocks noGrp="1"/>
          </p:cNvGraphicFramePr>
          <p:nvPr>
            <p:extLst>
              <p:ext uri="{D42A27DB-BD31-4B8C-83A1-F6EECF244321}">
                <p14:modId xmlns="" xmlns:p14="http://schemas.microsoft.com/office/powerpoint/2010/main" val="378509509"/>
              </p:ext>
            </p:extLst>
          </p:nvPr>
        </p:nvGraphicFramePr>
        <p:xfrm>
          <a:off x="261620" y="3508988"/>
          <a:ext cx="5596466" cy="2468880"/>
        </p:xfrm>
        <a:graphic>
          <a:graphicData uri="http://schemas.openxmlformats.org/drawingml/2006/table">
            <a:tbl>
              <a:tblPr firstRow="1" bandRow="1">
                <a:tableStyleId>{0505E3EF-67EA-436B-97B2-0124C06EBD24}</a:tableStyleId>
              </a:tblPr>
              <a:tblGrid>
                <a:gridCol w="4534371">
                  <a:extLst>
                    <a:ext uri="{9D8B030D-6E8A-4147-A177-3AD203B41FA5}">
                      <a16:colId xmlns="" xmlns:a16="http://schemas.microsoft.com/office/drawing/2014/main" val="20000"/>
                    </a:ext>
                  </a:extLst>
                </a:gridCol>
                <a:gridCol w="1062095">
                  <a:extLst>
                    <a:ext uri="{9D8B030D-6E8A-4147-A177-3AD203B41FA5}">
                      <a16:colId xmlns="" xmlns:a16="http://schemas.microsoft.com/office/drawing/2014/main" val="20001"/>
                    </a:ext>
                  </a:extLst>
                </a:gridCol>
              </a:tblGrid>
              <a:tr h="3784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0" i="1" kern="1200" dirty="0" smtClean="0">
                          <a:solidFill>
                            <a:schemeClr val="dk1"/>
                          </a:solidFill>
                          <a:latin typeface="+mn-lt"/>
                          <a:ea typeface="+mn-ea"/>
                          <a:cs typeface="+mn-cs"/>
                        </a:rPr>
                        <a:t>Consommation finale annuelle d'énergie thermique de tous les bâtiments du quartier </a:t>
                      </a:r>
                      <a:r>
                        <a:rPr lang="en-US" b="0" dirty="0" smtClean="0">
                          <a:latin typeface="+mn-lt"/>
                        </a:rPr>
                        <a:t>(kWh)</a:t>
                      </a:r>
                      <a:endParaRPr lang="el-GR" b="0" dirty="0">
                        <a:latin typeface="+mn-lt"/>
                      </a:endParaRPr>
                    </a:p>
                  </a:txBody>
                  <a:tcPr>
                    <a:solidFill>
                      <a:schemeClr val="accent3">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800" b="1" i="0" u="none" strike="noStrike" dirty="0" smtClean="0">
                          <a:solidFill>
                            <a:srgbClr val="000000"/>
                          </a:solidFill>
                          <a:effectLst/>
                          <a:latin typeface="+mn-lt"/>
                          <a:ea typeface="Verdana" panose="020B0604030504040204" pitchFamily="34" charset="0"/>
                          <a:cs typeface="Verdana" panose="020B0604030504040204" pitchFamily="34" charset="0"/>
                        </a:rPr>
                        <a:t>283793</a:t>
                      </a:r>
                    </a:p>
                  </a:txBody>
                  <a:tcPr anchor="ctr">
                    <a:solidFill>
                      <a:schemeClr val="accent3">
                        <a:lumMod val="40000"/>
                        <a:lumOff val="60000"/>
                      </a:schemeClr>
                    </a:solidFill>
                  </a:tcPr>
                </a:tc>
                <a:extLst>
                  <a:ext uri="{0D108BD9-81ED-4DB2-BD59-A6C34878D82A}">
                    <a16:rowId xmlns="" xmlns:a16="http://schemas.microsoft.com/office/drawing/2014/main" val="10000"/>
                  </a:ext>
                </a:extLst>
              </a:tr>
              <a:tr h="378430">
                <a:tc>
                  <a:txBody>
                    <a:bodyPr/>
                    <a:lstStyle/>
                    <a:p>
                      <a:r>
                        <a:rPr lang="fr-FR" i="1" dirty="0" smtClean="0"/>
                        <a:t>Surface de plancher utile intérieure totale de tous les bâtiments du quartier </a:t>
                      </a:r>
                      <a:r>
                        <a:rPr lang="el-GR" sz="1800" i="1" dirty="0" smtClean="0"/>
                        <a:t>(</a:t>
                      </a:r>
                      <a:r>
                        <a:rPr lang="en-GB" sz="1800" i="1" dirty="0" smtClean="0"/>
                        <a:t>m</a:t>
                      </a:r>
                      <a:r>
                        <a:rPr lang="en-GB" sz="1800" i="1" baseline="30000" dirty="0" smtClean="0"/>
                        <a:t>2</a:t>
                      </a:r>
                      <a:r>
                        <a:rPr lang="en-GB" sz="1800" i="1" dirty="0" smtClean="0"/>
                        <a:t>)</a:t>
                      </a:r>
                      <a:endParaRPr lang="el-GR" sz="1800" i="1" dirty="0"/>
                    </a:p>
                  </a:txBody>
                  <a:tcPr>
                    <a:solidFill>
                      <a:schemeClr val="accent3">
                        <a:lumMod val="20000"/>
                        <a:lumOff val="80000"/>
                      </a:schemeClr>
                    </a:solidFill>
                  </a:tcPr>
                </a:tc>
                <a:tc>
                  <a:txBody>
                    <a:bodyPr/>
                    <a:lstStyle/>
                    <a:p>
                      <a:pPr algn="ctr"/>
                      <a:r>
                        <a:rPr lang="en-US" b="1" dirty="0" smtClean="0"/>
                        <a:t>3855</a:t>
                      </a:r>
                      <a:endParaRPr lang="el-GR" b="1" dirty="0"/>
                    </a:p>
                  </a:txBody>
                  <a:tcPr anchor="ctr">
                    <a:solidFill>
                      <a:schemeClr val="accent3">
                        <a:lumMod val="40000"/>
                        <a:lumOff val="60000"/>
                      </a:schemeClr>
                    </a:solidFill>
                  </a:tcPr>
                </a:tc>
                <a:extLst>
                  <a:ext uri="{0D108BD9-81ED-4DB2-BD59-A6C34878D82A}">
                    <a16:rowId xmlns="" xmlns:a16="http://schemas.microsoft.com/office/drawing/2014/main" val="10001"/>
                  </a:ext>
                </a:extLst>
              </a:tr>
              <a:tr h="378430">
                <a:tc>
                  <a:txBody>
                    <a:bodyPr/>
                    <a:lstStyle/>
                    <a:p>
                      <a:r>
                        <a:rPr lang="fr-FR" sz="1800" i="1" kern="1200" dirty="0" smtClean="0">
                          <a:solidFill>
                            <a:schemeClr val="dk1"/>
                          </a:solidFill>
                          <a:latin typeface="+mn-lt"/>
                          <a:ea typeface="+mn-ea"/>
                          <a:cs typeface="+mn-cs"/>
                        </a:rPr>
                        <a:t>Consommation annuelle totale d'énergie thermique finale des bâtiments par surface utile intérieure totale </a:t>
                      </a:r>
                      <a:r>
                        <a:rPr lang="el-GR" sz="1800" i="1" dirty="0" smtClean="0"/>
                        <a:t>(</a:t>
                      </a:r>
                      <a:r>
                        <a:rPr lang="en-US" sz="1800" i="1" dirty="0" smtClean="0"/>
                        <a:t>kWh</a:t>
                      </a:r>
                      <a:r>
                        <a:rPr lang="en-GB" sz="1800" i="1" dirty="0" smtClean="0"/>
                        <a:t>/ m</a:t>
                      </a:r>
                      <a:r>
                        <a:rPr lang="en-GB" sz="1800" i="1" baseline="30000" dirty="0" smtClean="0"/>
                        <a:t>2</a:t>
                      </a:r>
                      <a:r>
                        <a:rPr lang="en-GB" sz="1800" i="1" dirty="0" smtClean="0"/>
                        <a:t>)</a:t>
                      </a:r>
                      <a:endParaRPr lang="el-GR" sz="1800" i="1" dirty="0"/>
                    </a:p>
                  </a:txBody>
                  <a:tcPr>
                    <a:solidFill>
                      <a:schemeClr val="accent3">
                        <a:lumMod val="20000"/>
                        <a:lumOff val="80000"/>
                      </a:schemeClr>
                    </a:solidFill>
                  </a:tcPr>
                </a:tc>
                <a:tc>
                  <a:txBody>
                    <a:bodyPr/>
                    <a:lstStyle/>
                    <a:p>
                      <a:pPr algn="ctr"/>
                      <a:r>
                        <a:rPr lang="en-US" b="1" dirty="0" smtClean="0"/>
                        <a:t>73.6</a:t>
                      </a:r>
                      <a:endParaRPr lang="el-GR" b="1" dirty="0"/>
                    </a:p>
                  </a:txBody>
                  <a:tcPr anchor="ctr">
                    <a:solidFill>
                      <a:schemeClr val="accent3">
                        <a:lumMod val="40000"/>
                        <a:lumOff val="60000"/>
                      </a:schemeClr>
                    </a:solidFill>
                  </a:tcPr>
                </a:tc>
                <a:extLst>
                  <a:ext uri="{0D108BD9-81ED-4DB2-BD59-A6C34878D82A}">
                    <a16:rowId xmlns="" xmlns:a16="http://schemas.microsoft.com/office/drawing/2014/main" val="10002"/>
                  </a:ext>
                </a:extLst>
              </a:tr>
            </a:tbl>
          </a:graphicData>
        </a:graphic>
      </p:graphicFrame>
      <p:sp>
        <p:nvSpPr>
          <p:cNvPr id="35" name="ZoneTexte 34"/>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100374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19</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sp>
        <p:nvSpPr>
          <p:cNvPr id="5" name="CasellaDiTesto 11">
            <a:extLst>
              <a:ext uri="{FF2B5EF4-FFF2-40B4-BE49-F238E27FC236}">
                <a16:creationId xmlns="" xmlns:a16="http://schemas.microsoft.com/office/drawing/2014/main" id="{84537A66-E052-4712-ABA4-664AC68CC489}"/>
              </a:ext>
            </a:extLst>
          </p:cNvPr>
          <p:cNvSpPr txBox="1"/>
          <p:nvPr/>
        </p:nvSpPr>
        <p:spPr>
          <a:xfrm>
            <a:off x="113751" y="1226753"/>
            <a:ext cx="5224682" cy="461665"/>
          </a:xfrm>
          <a:prstGeom prst="rect">
            <a:avLst/>
          </a:prstGeom>
          <a:noFill/>
        </p:spPr>
        <p:txBody>
          <a:bodyPr wrap="square" rtlCol="0">
            <a:spAutoFit/>
          </a:bodyPr>
          <a:lstStyle/>
          <a:p>
            <a:r>
              <a:rPr lang="en-US" sz="2400" b="1" dirty="0" smtClean="0"/>
              <a:t>Qualitatif</a:t>
            </a:r>
            <a:endParaRPr lang="it-IT" sz="2400" b="1" dirty="0">
              <a:ea typeface="Verdana" panose="020B0604030504040204" pitchFamily="34" charset="0"/>
              <a:cs typeface="Verdana" panose="020B0604030504040204" pitchFamily="34" charset="0"/>
            </a:endParaRPr>
          </a:p>
        </p:txBody>
      </p:sp>
      <p:sp>
        <p:nvSpPr>
          <p:cNvPr id="6" name="TextBox 5"/>
          <p:cNvSpPr txBox="1"/>
          <p:nvPr/>
        </p:nvSpPr>
        <p:spPr>
          <a:xfrm>
            <a:off x="3638954" y="5895975"/>
            <a:ext cx="5325534" cy="276999"/>
          </a:xfrm>
          <a:prstGeom prst="rect">
            <a:avLst/>
          </a:prstGeom>
          <a:noFill/>
        </p:spPr>
        <p:txBody>
          <a:bodyPr wrap="square" rtlCol="0">
            <a:spAutoFit/>
          </a:bodyPr>
          <a:lstStyle/>
          <a:p>
            <a:pPr algn="ctr"/>
            <a:r>
              <a:rPr lang="en-US" sz="1200" b="1" dirty="0" smtClean="0"/>
              <a:t>Descriptions</a:t>
            </a:r>
            <a:endParaRPr lang="el-GR" sz="1200" b="1" dirty="0"/>
          </a:p>
        </p:txBody>
      </p:sp>
      <p:sp>
        <p:nvSpPr>
          <p:cNvPr id="7" name="TextBox 6"/>
          <p:cNvSpPr txBox="1"/>
          <p:nvPr/>
        </p:nvSpPr>
        <p:spPr>
          <a:xfrm rot="16200000">
            <a:off x="1055604" y="3578670"/>
            <a:ext cx="4164995" cy="276999"/>
          </a:xfrm>
          <a:prstGeom prst="rect">
            <a:avLst/>
          </a:prstGeom>
          <a:noFill/>
        </p:spPr>
        <p:txBody>
          <a:bodyPr wrap="square" rtlCol="0">
            <a:spAutoFit/>
          </a:bodyPr>
          <a:lstStyle/>
          <a:p>
            <a:pPr algn="ctr"/>
            <a:r>
              <a:rPr lang="en-US" sz="1200" b="1" dirty="0" smtClean="0"/>
              <a:t>Score Normalisé</a:t>
            </a:r>
            <a:endParaRPr lang="el-GR" sz="1200" b="1" dirty="0"/>
          </a:p>
        </p:txBody>
      </p:sp>
      <p:sp>
        <p:nvSpPr>
          <p:cNvPr id="8" name="CasellaDiTesto 9">
            <a:extLst>
              <a:ext uri="{FF2B5EF4-FFF2-40B4-BE49-F238E27FC236}">
                <a16:creationId xmlns="" xmlns:a16="http://schemas.microsoft.com/office/drawing/2014/main" id="{A33FFA51-08C8-4A22-AA1B-706F8017861F}"/>
              </a:ext>
            </a:extLst>
          </p:cNvPr>
          <p:cNvSpPr txBox="1">
            <a:spLocks noChangeArrowheads="1"/>
          </p:cNvSpPr>
          <p:nvPr/>
        </p:nvSpPr>
        <p:spPr bwMode="auto">
          <a:xfrm>
            <a:off x="577441" y="2480401"/>
            <a:ext cx="2484000" cy="1077218"/>
          </a:xfrm>
          <a:prstGeom prst="rect">
            <a:avLst/>
          </a:prstGeom>
          <a:noFill/>
          <a:ln w="9525">
            <a:noFill/>
            <a:miter lim="800000"/>
            <a:headEnd/>
            <a:tailEnd/>
          </a:ln>
        </p:spPr>
        <p:txBody>
          <a:bodyPr wrap="square">
            <a:spAutoFit/>
          </a:bodyPr>
          <a:lstStyle/>
          <a:p>
            <a:pPr lvl="0">
              <a:defRPr/>
            </a:pPr>
            <a:r>
              <a:rPr lang="en-GB" sz="1600" dirty="0">
                <a:solidFill>
                  <a:prstClr val="black"/>
                </a:solidFill>
                <a:latin typeface="Verdana" panose="020B0604030504040204" pitchFamily="34" charset="0"/>
                <a:ea typeface="Verdana" panose="020B0604030504040204" pitchFamily="34" charset="0"/>
                <a:cs typeface="Verdana" panose="020B0604030504040204" pitchFamily="34" charset="0"/>
              </a:rPr>
              <a:t>Situations discrètes</a:t>
            </a:r>
            <a:r>
              <a:rPr lang="en-GB"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GB" sz="1600" dirty="0">
                <a:solidFill>
                  <a:prstClr val="black"/>
                </a:solidFill>
                <a:latin typeface="Verdana" panose="020B0604030504040204" pitchFamily="34" charset="0"/>
                <a:ea typeface="Verdana" panose="020B0604030504040204" pitchFamily="34" charset="0"/>
                <a:cs typeface="Verdana" panose="020B0604030504040204" pitchFamily="34" charset="0"/>
              </a:rPr>
              <a:t>décrivant les </a:t>
            </a:r>
            <a:r>
              <a:rPr lang="en-GB"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performances de l</a:t>
            </a:r>
            <a:r>
              <a:rPr lang="en-GB" sz="1600" dirty="0">
                <a:solidFill>
                  <a:prstClr val="black"/>
                </a:solidFill>
                <a:latin typeface="Verdana" panose="020B0604030504040204" pitchFamily="34" charset="0"/>
                <a:ea typeface="Verdana" panose="020B0604030504040204" pitchFamily="34" charset="0"/>
                <a:cs typeface="Verdana" panose="020B0604030504040204" pitchFamily="34" charset="0"/>
              </a:rPr>
              <a:t>’indicateur</a:t>
            </a:r>
            <a:r>
              <a:rPr lang="en-GB"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pour chaque score normalisé</a:t>
            </a:r>
            <a:endParaRPr lang="en-GB" sz="16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pic>
        <p:nvPicPr>
          <p:cNvPr id="9" name="Picture 8"/>
          <p:cNvPicPr>
            <a:picLocks noChangeAspect="1"/>
          </p:cNvPicPr>
          <p:nvPr/>
        </p:nvPicPr>
        <p:blipFill rotWithShape="1">
          <a:blip r:embed="rId2">
            <a:extLst>
              <a:ext uri="{28A0092B-C50C-407E-A947-70E740481C1C}">
                <a14:useLocalDpi xmlns="" xmlns:a14="http://schemas.microsoft.com/office/drawing/2010/main" val="0"/>
              </a:ext>
            </a:extLst>
          </a:blip>
          <a:srcRect b="2349"/>
          <a:stretch/>
        </p:blipFill>
        <p:spPr>
          <a:xfrm>
            <a:off x="3379912" y="1482272"/>
            <a:ext cx="5764088" cy="4413703"/>
          </a:xfrm>
          <a:prstGeom prst="rect">
            <a:avLst/>
          </a:prstGeom>
        </p:spPr>
      </p:pic>
      <p:sp>
        <p:nvSpPr>
          <p:cNvPr id="10" name="TextBox 9"/>
          <p:cNvSpPr txBox="1"/>
          <p:nvPr/>
        </p:nvSpPr>
        <p:spPr>
          <a:xfrm>
            <a:off x="328296" y="4446650"/>
            <a:ext cx="3127285" cy="1231106"/>
          </a:xfrm>
          <a:prstGeom prst="rect">
            <a:avLst/>
          </a:prstGeom>
          <a:noFill/>
        </p:spPr>
        <p:txBody>
          <a:bodyPr wrap="square" rtlCol="0">
            <a:spAutoFit/>
          </a:bodyPr>
          <a:lstStyle/>
          <a:p>
            <a:r>
              <a:rPr lang="en-US" b="1" i="1" dirty="0" smtClean="0"/>
              <a:t>Exemple </a:t>
            </a:r>
            <a:r>
              <a:rPr lang="en-US" i="1" dirty="0" smtClean="0"/>
              <a:t>:</a:t>
            </a:r>
            <a:endParaRPr lang="el-GR" i="1" dirty="0" smtClean="0"/>
          </a:p>
          <a:p>
            <a:r>
              <a:rPr lang="en-GB" sz="1400" i="1" dirty="0" smtClean="0"/>
              <a:t>Sécurité perçue </a:t>
            </a:r>
            <a:r>
              <a:rPr lang="en-GB" sz="1400" i="1" dirty="0"/>
              <a:t>des espaces publics </a:t>
            </a:r>
            <a:r>
              <a:rPr lang="en-GB" sz="1400" i="1" dirty="0" smtClean="0"/>
              <a:t>pour les piétons</a:t>
            </a:r>
          </a:p>
          <a:p>
            <a:r>
              <a:rPr lang="en-GB" sz="1400" i="1" dirty="0"/>
              <a:t>Participation de la communauté aux activités d'urbanisme</a:t>
            </a:r>
            <a:endParaRPr lang="el-GR" sz="1400" i="1" dirty="0" smtClean="0"/>
          </a:p>
        </p:txBody>
      </p:sp>
      <p:sp>
        <p:nvSpPr>
          <p:cNvPr id="11" name="ZoneTexte 10"/>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2006902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SMC </a:t>
            </a:r>
            <a:r>
              <a:rPr lang="en-US" sz="3200" dirty="0" smtClean="0"/>
              <a:t>SCTool </a:t>
            </a:r>
            <a:r>
              <a:rPr lang="en-US" sz="3200" dirty="0"/>
              <a:t>- </a:t>
            </a:r>
            <a:r>
              <a:rPr lang="en-US" sz="3200" dirty="0" smtClean="0"/>
              <a:t>Echelle de la ville</a:t>
            </a:r>
            <a:endParaRPr lang="el-GR" sz="3200"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2</a:t>
            </a:fld>
            <a:endParaRPr lang="en-US" dirty="0"/>
          </a:p>
        </p:txBody>
      </p:sp>
      <p:sp>
        <p:nvSpPr>
          <p:cNvPr id="4" name="Segnaposto testo 2">
            <a:extLst>
              <a:ext uri="{FF2B5EF4-FFF2-40B4-BE49-F238E27FC236}">
                <a16:creationId xmlns="" xmlns:a16="http://schemas.microsoft.com/office/drawing/2014/main" id="{E0E964CD-67A9-45A6-89AD-FAF7D81C79B2}"/>
              </a:ext>
            </a:extLst>
          </p:cNvPr>
          <p:cNvSpPr txBox="1">
            <a:spLocks/>
          </p:cNvSpPr>
          <p:nvPr/>
        </p:nvSpPr>
        <p:spPr>
          <a:xfrm>
            <a:off x="179388" y="1283536"/>
            <a:ext cx="8785225" cy="466441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US" sz="1800" u="sng" dirty="0" smtClean="0">
                <a:sym typeface="Wingdings" panose="05000000000000000000" pitchFamily="2" charset="2"/>
              </a:rPr>
              <a:t>L'objectif </a:t>
            </a:r>
            <a:r>
              <a:rPr lang="en-US" sz="1800" dirty="0" smtClean="0">
                <a:sym typeface="Wingdings" panose="05000000000000000000" pitchFamily="2" charset="2"/>
              </a:rPr>
              <a:t> de </a:t>
            </a:r>
            <a:r>
              <a:rPr lang="en-US" sz="1800" b="1" dirty="0" smtClean="0"/>
              <a:t>contextualiser</a:t>
            </a:r>
            <a:r>
              <a:rPr lang="en-US" sz="1800" dirty="0" smtClean="0"/>
              <a:t> le cadre générique, en tenant compte des spécificités urbaines</a:t>
            </a:r>
          </a:p>
          <a:p>
            <a:pPr algn="just"/>
            <a:endParaRPr lang="en-US" sz="1800" dirty="0" smtClean="0"/>
          </a:p>
          <a:p>
            <a:pPr algn="just"/>
            <a:r>
              <a:rPr lang="en-US" sz="1800" u="sng" dirty="0" smtClean="0"/>
              <a:t>Le résultat </a:t>
            </a:r>
            <a:r>
              <a:rPr lang="en-US" sz="1800" dirty="0" smtClean="0">
                <a:sym typeface="Wingdings" panose="05000000000000000000" pitchFamily="2" charset="2"/>
              </a:rPr>
              <a:t></a:t>
            </a:r>
            <a:r>
              <a:rPr lang="en-US" sz="1800" dirty="0" smtClean="0"/>
              <a:t> un </a:t>
            </a:r>
            <a:r>
              <a:rPr lang="en-US" sz="1800" b="1" dirty="0" smtClean="0"/>
              <a:t>score d'évaluation final</a:t>
            </a:r>
            <a:r>
              <a:rPr lang="en-US" sz="1800" dirty="0" smtClean="0"/>
              <a:t>, qui indique la performance globale de durabilité d'une ville</a:t>
            </a:r>
          </a:p>
          <a:p>
            <a:pPr algn="just"/>
            <a:endParaRPr lang="en-US" sz="1800" dirty="0" smtClean="0">
              <a:sym typeface="Wingdings" panose="05000000000000000000" pitchFamily="2" charset="2"/>
            </a:endParaRPr>
          </a:p>
          <a:p>
            <a:pPr algn="just"/>
            <a:endParaRPr lang="en-US" sz="1800" dirty="0" smtClean="0">
              <a:sym typeface="Wingdings" panose="05000000000000000000" pitchFamily="2" charset="2"/>
            </a:endParaRPr>
          </a:p>
          <a:p>
            <a:pPr algn="just"/>
            <a:r>
              <a:rPr lang="en-US" sz="1800" u="sng" dirty="0" smtClean="0">
                <a:sym typeface="Wingdings" panose="05000000000000000000" pitchFamily="2" charset="2"/>
              </a:rPr>
              <a:t>Le processus d’évaluation </a:t>
            </a:r>
            <a:r>
              <a:rPr lang="en-US" sz="1800" dirty="0" smtClean="0">
                <a:sym typeface="Wingdings" panose="05000000000000000000" pitchFamily="2" charset="2"/>
              </a:rPr>
              <a:t> À partir d’un ensemble de critères, il est nécessaire de suivre une procédure mathématique en trois étapes :</a:t>
            </a:r>
          </a:p>
          <a:p>
            <a:pPr lvl="1" algn="just">
              <a:buFont typeface="Courier New" panose="02070309020205020404" pitchFamily="49" charset="0"/>
              <a:buChar char="o"/>
            </a:pPr>
            <a:r>
              <a:rPr lang="en-US" sz="1800" b="1" dirty="0" smtClean="0">
                <a:sym typeface="Wingdings" panose="05000000000000000000" pitchFamily="2" charset="2"/>
              </a:rPr>
              <a:t>Caractérisation</a:t>
            </a:r>
          </a:p>
          <a:p>
            <a:pPr lvl="1" algn="just">
              <a:buFont typeface="Courier New" panose="02070309020205020404" pitchFamily="49" charset="0"/>
              <a:buChar char="o"/>
            </a:pPr>
            <a:r>
              <a:rPr lang="en-US" sz="1800" b="1" dirty="0" smtClean="0">
                <a:sym typeface="Wingdings" panose="05000000000000000000" pitchFamily="2" charset="2"/>
              </a:rPr>
              <a:t>Normalisation</a:t>
            </a:r>
          </a:p>
          <a:p>
            <a:pPr lvl="1" algn="just">
              <a:buFont typeface="Courier New" panose="02070309020205020404" pitchFamily="49" charset="0"/>
              <a:buChar char="o"/>
            </a:pPr>
            <a:r>
              <a:rPr lang="en-US" sz="1800" b="1" dirty="0" smtClean="0">
                <a:sym typeface="Wingdings" panose="05000000000000000000" pitchFamily="2" charset="2"/>
              </a:rPr>
              <a:t>Agrégation</a:t>
            </a:r>
          </a:p>
          <a:p>
            <a:pPr algn="just"/>
            <a:endParaRPr lang="it-IT" sz="1800" dirty="0" smtClean="0"/>
          </a:p>
          <a:p>
            <a:pPr algn="just"/>
            <a:endParaRPr lang="it-IT" sz="1800" dirty="0"/>
          </a:p>
        </p:txBody>
      </p:sp>
      <p:sp>
        <p:nvSpPr>
          <p:cNvPr id="7" name="ZoneTexte 6"/>
          <p:cNvSpPr txBox="1"/>
          <p:nvPr/>
        </p:nvSpPr>
        <p:spPr>
          <a:xfrm>
            <a:off x="2209800" y="6592794"/>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21498827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20</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sp>
        <p:nvSpPr>
          <p:cNvPr id="5" name="CasellaDiTesto 11">
            <a:extLst>
              <a:ext uri="{FF2B5EF4-FFF2-40B4-BE49-F238E27FC236}">
                <a16:creationId xmlns="" xmlns:a16="http://schemas.microsoft.com/office/drawing/2014/main" id="{84537A66-E052-4712-ABA4-664AC68CC489}"/>
              </a:ext>
            </a:extLst>
          </p:cNvPr>
          <p:cNvSpPr txBox="1"/>
          <p:nvPr/>
        </p:nvSpPr>
        <p:spPr>
          <a:xfrm>
            <a:off x="113751" y="1226753"/>
            <a:ext cx="5224682" cy="461665"/>
          </a:xfrm>
          <a:prstGeom prst="rect">
            <a:avLst/>
          </a:prstGeom>
          <a:noFill/>
        </p:spPr>
        <p:txBody>
          <a:bodyPr wrap="square" rtlCol="0">
            <a:spAutoFit/>
          </a:bodyPr>
          <a:lstStyle/>
          <a:p>
            <a:r>
              <a:rPr lang="en-US" sz="2400" b="1" dirty="0" smtClean="0"/>
              <a:t>Qualitatif</a:t>
            </a:r>
            <a:endParaRPr lang="it-IT" sz="2400" b="1" dirty="0">
              <a:ea typeface="Verdana" panose="020B0604030504040204" pitchFamily="34" charset="0"/>
              <a:cs typeface="Verdana" panose="020B0604030504040204" pitchFamily="34" charset="0"/>
            </a:endParaRPr>
          </a:p>
        </p:txBody>
      </p:sp>
      <p:sp>
        <p:nvSpPr>
          <p:cNvPr id="6" name="TextBox 5"/>
          <p:cNvSpPr txBox="1"/>
          <p:nvPr/>
        </p:nvSpPr>
        <p:spPr>
          <a:xfrm>
            <a:off x="5064070" y="4681573"/>
            <a:ext cx="3960000" cy="276999"/>
          </a:xfrm>
          <a:prstGeom prst="rect">
            <a:avLst/>
          </a:prstGeom>
          <a:noFill/>
        </p:spPr>
        <p:txBody>
          <a:bodyPr wrap="square" rtlCol="0">
            <a:spAutoFit/>
          </a:bodyPr>
          <a:lstStyle/>
          <a:p>
            <a:pPr algn="ctr"/>
            <a:r>
              <a:rPr lang="en-US" sz="1200" b="1" dirty="0" smtClean="0"/>
              <a:t>Descriptions</a:t>
            </a:r>
            <a:endParaRPr lang="el-GR" sz="1200" b="1" dirty="0"/>
          </a:p>
        </p:txBody>
      </p:sp>
      <p:sp>
        <p:nvSpPr>
          <p:cNvPr id="7" name="TextBox 6"/>
          <p:cNvSpPr txBox="1"/>
          <p:nvPr/>
        </p:nvSpPr>
        <p:spPr>
          <a:xfrm rot="16200000">
            <a:off x="3185640" y="3012793"/>
            <a:ext cx="3240000" cy="276999"/>
          </a:xfrm>
          <a:prstGeom prst="rect">
            <a:avLst/>
          </a:prstGeom>
          <a:noFill/>
        </p:spPr>
        <p:txBody>
          <a:bodyPr wrap="square" rtlCol="0">
            <a:spAutoFit/>
          </a:bodyPr>
          <a:lstStyle/>
          <a:p>
            <a:pPr algn="ctr"/>
            <a:r>
              <a:rPr lang="en-US" sz="1200" b="1" dirty="0" smtClean="0"/>
              <a:t>Score Normalisé</a:t>
            </a:r>
            <a:endParaRPr lang="el-GR" sz="1200" b="1" dirty="0"/>
          </a:p>
        </p:txBody>
      </p:sp>
      <p:pic>
        <p:nvPicPr>
          <p:cNvPr id="8" name="Picture 7"/>
          <p:cNvPicPr>
            <a:picLocks noChangeAspect="1"/>
          </p:cNvPicPr>
          <p:nvPr/>
        </p:nvPicPr>
        <p:blipFill rotWithShape="1">
          <a:blip r:embed="rId2">
            <a:extLst>
              <a:ext uri="{28A0092B-C50C-407E-A947-70E740481C1C}">
                <a14:useLocalDpi xmlns="" xmlns:a14="http://schemas.microsoft.com/office/drawing/2010/main" val="0"/>
              </a:ext>
            </a:extLst>
          </a:blip>
          <a:srcRect b="2349"/>
          <a:stretch/>
        </p:blipFill>
        <p:spPr>
          <a:xfrm>
            <a:off x="4944140" y="1482272"/>
            <a:ext cx="4199860" cy="3215935"/>
          </a:xfrm>
          <a:prstGeom prst="rect">
            <a:avLst/>
          </a:prstGeom>
        </p:spPr>
      </p:pic>
      <p:sp>
        <p:nvSpPr>
          <p:cNvPr id="9" name="Segnaposto contenuto 2">
            <a:extLst>
              <a:ext uri="{FF2B5EF4-FFF2-40B4-BE49-F238E27FC236}">
                <a16:creationId xmlns="" xmlns:a16="http://schemas.microsoft.com/office/drawing/2014/main" id="{E77C2515-FF0A-41BB-8A13-188CA3734AA7}"/>
              </a:ext>
            </a:extLst>
          </p:cNvPr>
          <p:cNvSpPr txBox="1">
            <a:spLocks/>
          </p:cNvSpPr>
          <p:nvPr/>
        </p:nvSpPr>
        <p:spPr>
          <a:xfrm>
            <a:off x="113751" y="1786501"/>
            <a:ext cx="4553389" cy="3596833"/>
          </a:xfrm>
          <a:prstGeom prst="rect">
            <a:avLst/>
          </a:prstGeom>
        </p:spPr>
        <p:txBody>
          <a:bodyPr>
            <a:normAutofit lnSpcReduction="10000"/>
          </a:bodyPr>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pPr>
            <a:r>
              <a:rPr lang="en-GB" sz="1800" dirty="0">
                <a:latin typeface="Verdana" panose="020B0604030504040204" pitchFamily="34" charset="0"/>
                <a:ea typeface="Verdana" panose="020B0604030504040204" pitchFamily="34" charset="0"/>
                <a:cs typeface="Verdana" panose="020B0604030504040204" pitchFamily="34" charset="0"/>
              </a:rPr>
              <a:t>Situations distinctes </a:t>
            </a:r>
            <a:r>
              <a:rPr lang="en-US" altLang="it-IT" sz="1800" dirty="0" smtClean="0">
                <a:latin typeface="Verdana" panose="020B0604030504040204" pitchFamily="34" charset="0"/>
                <a:ea typeface="Verdana" panose="020B0604030504040204" pitchFamily="34" charset="0"/>
                <a:cs typeface="Verdana" panose="020B0604030504040204" pitchFamily="34" charset="0"/>
              </a:rPr>
              <a:t>: </a:t>
            </a:r>
            <a:endParaRPr lang="el-GR" altLang="it-IT" sz="1800"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en-US" altLang="it-IT" sz="18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ts val="0"/>
              </a:spcBef>
              <a:buFont typeface="Arial" panose="020B0604020202020204" pitchFamily="34" charset="0"/>
              <a:buChar char="•"/>
            </a:pPr>
            <a:r>
              <a:rPr lang="en-US" altLang="it-IT" sz="1800" dirty="0" smtClean="0">
                <a:latin typeface="Verdana" panose="020B0604030504040204" pitchFamily="34" charset="0"/>
                <a:ea typeface="Verdana" panose="020B0604030504040204" pitchFamily="34" charset="0"/>
                <a:cs typeface="Verdana" panose="020B0604030504040204" pitchFamily="34" charset="0"/>
              </a:rPr>
              <a:t>Le </a:t>
            </a:r>
            <a:r>
              <a:rPr lang="en-US" altLang="it-IT" sz="1800" dirty="0">
                <a:latin typeface="Verdana" panose="020B0604030504040204" pitchFamily="34" charset="0"/>
                <a:ea typeface="Verdana" panose="020B0604030504040204" pitchFamily="34" charset="0"/>
                <a:cs typeface="Verdana" panose="020B0604030504040204" pitchFamily="34" charset="0"/>
              </a:rPr>
              <a:t>score </a:t>
            </a:r>
            <a:r>
              <a:rPr lang="en-US" altLang="it-IT" sz="1800" dirty="0" smtClean="0">
                <a:latin typeface="Verdana" panose="020B0604030504040204" pitchFamily="34" charset="0"/>
                <a:ea typeface="Verdana" panose="020B0604030504040204" pitchFamily="34" charset="0"/>
                <a:cs typeface="Verdana" panose="020B0604030504040204" pitchFamily="34" charset="0"/>
              </a:rPr>
              <a:t>V</a:t>
            </a:r>
            <a:r>
              <a:rPr lang="en-US" altLang="it-IT" sz="1800" baseline="-25000" dirty="0" smtClean="0">
                <a:latin typeface="Verdana" panose="020B0604030504040204" pitchFamily="34" charset="0"/>
                <a:ea typeface="Verdana" panose="020B0604030504040204" pitchFamily="34" charset="0"/>
                <a:cs typeface="Verdana" panose="020B0604030504040204" pitchFamily="34" charset="0"/>
              </a:rPr>
              <a:t>-1</a:t>
            </a:r>
            <a:r>
              <a:rPr lang="en-US" altLang="it-IT" sz="1800" dirty="0" smtClean="0">
                <a:latin typeface="Verdana" panose="020B0604030504040204" pitchFamily="34" charset="0"/>
                <a:ea typeface="Verdana" panose="020B0604030504040204" pitchFamily="34" charset="0"/>
                <a:cs typeface="Verdana" panose="020B0604030504040204" pitchFamily="34" charset="0"/>
              </a:rPr>
              <a:t> normalisé </a:t>
            </a:r>
            <a:r>
              <a:rPr lang="en-US" altLang="it-IT" sz="1800" dirty="0">
                <a:latin typeface="Verdana" panose="020B0604030504040204" pitchFamily="34" charset="0"/>
                <a:ea typeface="Verdana" panose="020B0604030504040204" pitchFamily="34" charset="0"/>
                <a:cs typeface="Verdana" panose="020B0604030504040204" pitchFamily="34" charset="0"/>
              </a:rPr>
              <a:t>est associé </a:t>
            </a:r>
            <a:r>
              <a:rPr lang="en-US" altLang="it-IT" sz="1800" dirty="0" smtClean="0">
                <a:latin typeface="Verdana" panose="020B0604030504040204" pitchFamily="34" charset="0"/>
                <a:ea typeface="Verdana" panose="020B0604030504040204" pitchFamily="34" charset="0"/>
                <a:cs typeface="Verdana" panose="020B0604030504040204" pitchFamily="34" charset="0"/>
              </a:rPr>
              <a:t>à la situation </a:t>
            </a:r>
            <a:r>
              <a:rPr lang="el-GR" altLang="it-IT" sz="1800" dirty="0" smtClean="0">
                <a:latin typeface="Verdana" panose="020B0604030504040204" pitchFamily="34" charset="0"/>
                <a:ea typeface="Verdana" panose="020B0604030504040204" pitchFamily="34" charset="0"/>
                <a:cs typeface="Verdana" panose="020B0604030504040204" pitchFamily="34" charset="0"/>
              </a:rPr>
              <a:t>-1</a:t>
            </a:r>
            <a:endParaRPr lang="en-US" altLang="it-IT" sz="1800" dirty="0">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en-US" altLang="it-IT" sz="18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ts val="0"/>
              </a:spcBef>
              <a:buFont typeface="Arial" panose="020B0604020202020204" pitchFamily="34" charset="0"/>
              <a:buChar char="•"/>
            </a:pPr>
            <a:r>
              <a:rPr lang="en-US" altLang="it-IT" sz="1800" dirty="0">
                <a:latin typeface="Verdana" panose="020B0604030504040204" pitchFamily="34" charset="0"/>
                <a:ea typeface="Verdana" panose="020B0604030504040204" pitchFamily="34" charset="0"/>
                <a:cs typeface="Verdana" panose="020B0604030504040204" pitchFamily="34" charset="0"/>
              </a:rPr>
              <a:t>Le score normalisé </a:t>
            </a:r>
            <a:r>
              <a:rPr lang="en-US" altLang="it-IT" sz="1800" dirty="0" smtClean="0">
                <a:latin typeface="Verdana" panose="020B0604030504040204" pitchFamily="34" charset="0"/>
                <a:ea typeface="Verdana" panose="020B0604030504040204" pitchFamily="34" charset="0"/>
                <a:cs typeface="Verdana" panose="020B0604030504040204" pitchFamily="34" charset="0"/>
              </a:rPr>
              <a:t>V</a:t>
            </a:r>
            <a:r>
              <a:rPr lang="en-US" altLang="it-IT" sz="1800" baseline="-25000" dirty="0" smtClean="0">
                <a:latin typeface="Verdana" panose="020B0604030504040204" pitchFamily="34" charset="0"/>
                <a:ea typeface="Verdana" panose="020B0604030504040204" pitchFamily="34" charset="0"/>
                <a:cs typeface="Verdana" panose="020B0604030504040204" pitchFamily="34" charset="0"/>
              </a:rPr>
              <a:t>0 </a:t>
            </a:r>
            <a:r>
              <a:rPr lang="en-US" altLang="it-IT" sz="1800" dirty="0">
                <a:latin typeface="Verdana" panose="020B0604030504040204" pitchFamily="34" charset="0"/>
                <a:ea typeface="Verdana" panose="020B0604030504040204" pitchFamily="34" charset="0"/>
                <a:cs typeface="Verdana" panose="020B0604030504040204" pitchFamily="34" charset="0"/>
              </a:rPr>
              <a:t>est associé à la situation</a:t>
            </a:r>
            <a:r>
              <a:rPr lang="el-GR" altLang="it-IT" sz="1800" dirty="0" smtClean="0">
                <a:latin typeface="Verdana" panose="020B0604030504040204" pitchFamily="34" charset="0"/>
                <a:ea typeface="Verdana" panose="020B0604030504040204" pitchFamily="34" charset="0"/>
                <a:cs typeface="Verdana" panose="020B0604030504040204" pitchFamily="34" charset="0"/>
              </a:rPr>
              <a:t> 0</a:t>
            </a:r>
            <a:endParaRPr lang="en-US" altLang="it-IT" sz="18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ts val="0"/>
              </a:spcBef>
              <a:buFont typeface="Arial" panose="020B0604020202020204" pitchFamily="34" charset="0"/>
              <a:buChar char="•"/>
            </a:pPr>
            <a:endParaRPr lang="en-US" altLang="it-IT" sz="18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ts val="0"/>
              </a:spcBef>
              <a:buFont typeface="Arial" panose="020B0604020202020204" pitchFamily="34" charset="0"/>
              <a:buChar char="•"/>
            </a:pPr>
            <a:r>
              <a:rPr lang="en-US" altLang="it-IT" sz="1800" dirty="0">
                <a:latin typeface="Verdana" panose="020B0604030504040204" pitchFamily="34" charset="0"/>
                <a:ea typeface="Verdana" panose="020B0604030504040204" pitchFamily="34" charset="0"/>
                <a:cs typeface="Verdana" panose="020B0604030504040204" pitchFamily="34" charset="0"/>
              </a:rPr>
              <a:t>Le score normalisé </a:t>
            </a:r>
            <a:r>
              <a:rPr lang="en-US" altLang="it-IT" sz="1800" dirty="0" smtClean="0">
                <a:latin typeface="Verdana" panose="020B0604030504040204" pitchFamily="34" charset="0"/>
                <a:ea typeface="Verdana" panose="020B0604030504040204" pitchFamily="34" charset="0"/>
                <a:cs typeface="Verdana" panose="020B0604030504040204" pitchFamily="34" charset="0"/>
              </a:rPr>
              <a:t>V</a:t>
            </a:r>
            <a:r>
              <a:rPr lang="el-GR" altLang="it-IT" sz="1800" baseline="-25000" dirty="0" smtClean="0">
                <a:latin typeface="Verdana" panose="020B0604030504040204" pitchFamily="34" charset="0"/>
                <a:ea typeface="Verdana" panose="020B0604030504040204" pitchFamily="34" charset="0"/>
                <a:cs typeface="Verdana" panose="020B0604030504040204" pitchFamily="34" charset="0"/>
              </a:rPr>
              <a:t>3</a:t>
            </a:r>
            <a:r>
              <a:rPr lang="en-US" altLang="it-IT" sz="1800" dirty="0" smtClean="0">
                <a:latin typeface="Verdana" panose="020B0604030504040204" pitchFamily="34" charset="0"/>
                <a:ea typeface="Verdana" panose="020B0604030504040204" pitchFamily="34" charset="0"/>
                <a:cs typeface="Verdana" panose="020B0604030504040204" pitchFamily="34" charset="0"/>
              </a:rPr>
              <a:t> est </a:t>
            </a:r>
            <a:r>
              <a:rPr lang="en-US" altLang="it-IT" sz="1800" dirty="0">
                <a:latin typeface="Verdana" panose="020B0604030504040204" pitchFamily="34" charset="0"/>
                <a:ea typeface="Verdana" panose="020B0604030504040204" pitchFamily="34" charset="0"/>
                <a:cs typeface="Verdana" panose="020B0604030504040204" pitchFamily="34" charset="0"/>
              </a:rPr>
              <a:t>associé à la situation </a:t>
            </a:r>
            <a:r>
              <a:rPr lang="el-GR" altLang="it-IT" sz="1800" dirty="0" smtClean="0">
                <a:latin typeface="Verdana" panose="020B0604030504040204" pitchFamily="34" charset="0"/>
                <a:ea typeface="Verdana" panose="020B0604030504040204" pitchFamily="34" charset="0"/>
                <a:cs typeface="Verdana" panose="020B0604030504040204" pitchFamily="34" charset="0"/>
              </a:rPr>
              <a:t>3</a:t>
            </a:r>
            <a:endParaRPr lang="en-US" altLang="it-IT" sz="18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ts val="0"/>
              </a:spcBef>
              <a:buFont typeface="Arial" panose="020B0604020202020204" pitchFamily="34" charset="0"/>
              <a:buChar char="•"/>
            </a:pPr>
            <a:endParaRPr lang="en-US" altLang="it-IT" sz="1800" dirty="0">
              <a:latin typeface="Verdana" panose="020B0604030504040204" pitchFamily="34" charset="0"/>
              <a:ea typeface="Verdana" panose="020B0604030504040204" pitchFamily="34" charset="0"/>
              <a:cs typeface="Verdana" panose="020B0604030504040204" pitchFamily="34" charset="0"/>
            </a:endParaRPr>
          </a:p>
          <a:p>
            <a:pPr marL="285750" indent="-285750">
              <a:spcBef>
                <a:spcPts val="0"/>
              </a:spcBef>
              <a:buFont typeface="Arial" panose="020B0604020202020204" pitchFamily="34" charset="0"/>
              <a:buChar char="•"/>
            </a:pPr>
            <a:r>
              <a:rPr lang="en-US" altLang="it-IT" sz="1800" dirty="0">
                <a:latin typeface="Verdana" panose="020B0604030504040204" pitchFamily="34" charset="0"/>
                <a:ea typeface="Verdana" panose="020B0604030504040204" pitchFamily="34" charset="0"/>
                <a:cs typeface="Verdana" panose="020B0604030504040204" pitchFamily="34" charset="0"/>
              </a:rPr>
              <a:t>Le score normalisé </a:t>
            </a:r>
            <a:r>
              <a:rPr lang="en-US" altLang="it-IT" sz="1800" dirty="0" smtClean="0">
                <a:latin typeface="Verdana" panose="020B0604030504040204" pitchFamily="34" charset="0"/>
                <a:ea typeface="Verdana" panose="020B0604030504040204" pitchFamily="34" charset="0"/>
                <a:cs typeface="Verdana" panose="020B0604030504040204" pitchFamily="34" charset="0"/>
              </a:rPr>
              <a:t>V</a:t>
            </a:r>
            <a:r>
              <a:rPr lang="el-GR" altLang="it-IT" sz="1800" baseline="-25000" dirty="0" smtClean="0">
                <a:latin typeface="Verdana" panose="020B0604030504040204" pitchFamily="34" charset="0"/>
                <a:ea typeface="Verdana" panose="020B0604030504040204" pitchFamily="34" charset="0"/>
                <a:cs typeface="Verdana" panose="020B0604030504040204" pitchFamily="34" charset="0"/>
              </a:rPr>
              <a:t>5</a:t>
            </a:r>
            <a:r>
              <a:rPr lang="en-US" altLang="it-IT" sz="1800" dirty="0" smtClean="0">
                <a:latin typeface="Verdana" panose="020B0604030504040204" pitchFamily="34" charset="0"/>
                <a:ea typeface="Verdana" panose="020B0604030504040204" pitchFamily="34" charset="0"/>
                <a:cs typeface="Verdana" panose="020B0604030504040204" pitchFamily="34" charset="0"/>
              </a:rPr>
              <a:t> est </a:t>
            </a:r>
            <a:r>
              <a:rPr lang="en-US" altLang="it-IT" sz="1800" dirty="0">
                <a:latin typeface="Verdana" panose="020B0604030504040204" pitchFamily="34" charset="0"/>
                <a:ea typeface="Verdana" panose="020B0604030504040204" pitchFamily="34" charset="0"/>
                <a:cs typeface="Verdana" panose="020B0604030504040204" pitchFamily="34" charset="0"/>
              </a:rPr>
              <a:t>associé à la situation</a:t>
            </a:r>
            <a:r>
              <a:rPr lang="el-GR" altLang="it-IT" sz="1800" dirty="0" smtClean="0">
                <a:latin typeface="Verdana" panose="020B0604030504040204" pitchFamily="34" charset="0"/>
                <a:ea typeface="Verdana" panose="020B0604030504040204" pitchFamily="34" charset="0"/>
                <a:cs typeface="Verdana" panose="020B0604030504040204" pitchFamily="34" charset="0"/>
              </a:rPr>
              <a:t> 5</a:t>
            </a:r>
            <a:endParaRPr lang="en-US" altLang="it-IT" sz="1800" dirty="0">
              <a:latin typeface="Verdana" panose="020B0604030504040204" pitchFamily="34" charset="0"/>
              <a:ea typeface="Verdana" panose="020B0604030504040204" pitchFamily="34" charset="0"/>
              <a:cs typeface="Verdana" panose="020B0604030504040204" pitchFamily="34" charset="0"/>
            </a:endParaRPr>
          </a:p>
        </p:txBody>
      </p:sp>
      <p:sp>
        <p:nvSpPr>
          <p:cNvPr id="10" name="Segnaposto contenuto 2">
            <a:extLst>
              <a:ext uri="{FF2B5EF4-FFF2-40B4-BE49-F238E27FC236}">
                <a16:creationId xmlns="" xmlns:a16="http://schemas.microsoft.com/office/drawing/2014/main" id="{6202C80C-1DEA-4B6A-940D-7DBC8D48458D}"/>
              </a:ext>
            </a:extLst>
          </p:cNvPr>
          <p:cNvSpPr txBox="1">
            <a:spLocks/>
          </p:cNvSpPr>
          <p:nvPr/>
        </p:nvSpPr>
        <p:spPr>
          <a:xfrm>
            <a:off x="233681" y="5205198"/>
            <a:ext cx="8910319" cy="1096908"/>
          </a:xfrm>
          <a:prstGeom prst="rect">
            <a:avLst/>
          </a:prstGeom>
        </p:spPr>
        <p:txBody>
          <a:bodyPr>
            <a:normAutofit/>
          </a:bodyPr>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pPr>
            <a:r>
              <a:rPr lang="en-US" altLang="it-IT"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en-US" altLang="it-IT" sz="1800" dirty="0" smtClean="0">
                <a:latin typeface="Verdana" panose="020B0604030504040204" pitchFamily="34" charset="0"/>
                <a:ea typeface="Verdana" panose="020B0604030504040204" pitchFamily="34" charset="0"/>
                <a:cs typeface="Verdana" panose="020B0604030504040204" pitchFamily="34" charset="0"/>
              </a:rPr>
              <a:t>performance du voisinage </a:t>
            </a:r>
            <a:r>
              <a:rPr lang="en-US" altLang="it-IT" sz="1800" dirty="0">
                <a:latin typeface="Verdana" panose="020B0604030504040204" pitchFamily="34" charset="0"/>
                <a:ea typeface="Verdana" panose="020B0604030504040204" pitchFamily="34" charset="0"/>
                <a:cs typeface="Verdana" panose="020B0604030504040204" pitchFamily="34" charset="0"/>
              </a:rPr>
              <a:t>est </a:t>
            </a:r>
            <a:r>
              <a:rPr lang="en-US" altLang="it-IT" sz="1800" dirty="0" smtClean="0">
                <a:latin typeface="Verdana" panose="020B0604030504040204" pitchFamily="34" charset="0"/>
                <a:ea typeface="Verdana" panose="020B0604030504040204" pitchFamily="34" charset="0"/>
                <a:cs typeface="Verdana" panose="020B0604030504040204" pitchFamily="34" charset="0"/>
              </a:rPr>
              <a:t>définie par comparaison avec toutes les descriptions</a:t>
            </a:r>
            <a:endParaRPr lang="en-US" altLang="it-IT" sz="1800" dirty="0">
              <a:latin typeface="Verdana" panose="020B0604030504040204" pitchFamily="34" charset="0"/>
              <a:ea typeface="Verdana" panose="020B0604030504040204" pitchFamily="34" charset="0"/>
              <a:cs typeface="Verdana" panose="020B0604030504040204" pitchFamily="34" charset="0"/>
            </a:endParaRPr>
          </a:p>
        </p:txBody>
      </p:sp>
      <p:sp>
        <p:nvSpPr>
          <p:cNvPr id="11" name="ZoneTexte 10"/>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4193484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21</a:t>
            </a:fld>
            <a:endParaRPr lang="en-US"/>
          </a:p>
        </p:txBody>
      </p:sp>
      <p:sp>
        <p:nvSpPr>
          <p:cNvPr id="4" name="Rectangle 3"/>
          <p:cNvSpPr/>
          <p:nvPr/>
        </p:nvSpPr>
        <p:spPr>
          <a:xfrm>
            <a:off x="113751" y="772311"/>
            <a:ext cx="6464718" cy="523220"/>
          </a:xfrm>
          <a:prstGeom prst="rect">
            <a:avLst/>
          </a:prstGeom>
        </p:spPr>
        <p:txBody>
          <a:bodyPr wrap="none">
            <a:spAutoFit/>
          </a:bodyPr>
          <a:lstStyle/>
          <a:p>
            <a:r>
              <a:rPr lang="en-US" sz="2800" b="1" dirty="0"/>
              <a:t>Étape 2 : Normalisation ou attribution de score</a:t>
            </a:r>
            <a:endParaRPr lang="el-GR" sz="2800" b="1" dirty="0"/>
          </a:p>
        </p:txBody>
      </p:sp>
      <p:sp>
        <p:nvSpPr>
          <p:cNvPr id="5" name="CasellaDiTesto 11">
            <a:extLst>
              <a:ext uri="{FF2B5EF4-FFF2-40B4-BE49-F238E27FC236}">
                <a16:creationId xmlns="" xmlns:a16="http://schemas.microsoft.com/office/drawing/2014/main" id="{84537A66-E052-4712-ABA4-664AC68CC489}"/>
              </a:ext>
            </a:extLst>
          </p:cNvPr>
          <p:cNvSpPr txBox="1"/>
          <p:nvPr/>
        </p:nvSpPr>
        <p:spPr>
          <a:xfrm>
            <a:off x="113751" y="1226753"/>
            <a:ext cx="5224682" cy="830997"/>
          </a:xfrm>
          <a:prstGeom prst="rect">
            <a:avLst/>
          </a:prstGeom>
          <a:noFill/>
        </p:spPr>
        <p:txBody>
          <a:bodyPr wrap="square" rtlCol="0">
            <a:spAutoFit/>
          </a:bodyPr>
          <a:lstStyle/>
          <a:p>
            <a:r>
              <a:rPr lang="en-US" sz="2400" b="1" dirty="0" smtClean="0"/>
              <a:t>Qualitatif </a:t>
            </a:r>
          </a:p>
          <a:p>
            <a:r>
              <a:rPr lang="en-US" sz="2400" b="1" i="1" dirty="0" smtClean="0"/>
              <a:t>Exemple</a:t>
            </a:r>
            <a:endParaRPr lang="it-IT" sz="2400" b="1" i="1" dirty="0">
              <a:ea typeface="Verdana" panose="020B0604030504040204" pitchFamily="34" charset="0"/>
              <a:cs typeface="Verdana" panose="020B0604030504040204" pitchFamily="34" charset="0"/>
            </a:endParaRPr>
          </a:p>
        </p:txBody>
      </p:sp>
      <p:sp>
        <p:nvSpPr>
          <p:cNvPr id="6" name="TextBox 5"/>
          <p:cNvSpPr txBox="1"/>
          <p:nvPr/>
        </p:nvSpPr>
        <p:spPr>
          <a:xfrm>
            <a:off x="113751" y="2025034"/>
            <a:ext cx="4791624" cy="1015663"/>
          </a:xfrm>
          <a:prstGeom prst="rect">
            <a:avLst/>
          </a:prstGeom>
          <a:noFill/>
        </p:spPr>
        <p:txBody>
          <a:bodyPr wrap="square" rtlCol="0">
            <a:spAutoFit/>
          </a:bodyPr>
          <a:lstStyle/>
          <a:p>
            <a:r>
              <a:rPr lang="en-US" sz="2000" b="1" i="1" dirty="0" smtClean="0"/>
              <a:t>Indicateur </a:t>
            </a:r>
          </a:p>
          <a:p>
            <a:r>
              <a:rPr lang="en-GB" sz="2000" i="1" dirty="0"/>
              <a:t>Participation de la communauté aux activités d'urbanisme</a:t>
            </a:r>
            <a:endParaRPr lang="el-GR" sz="2000" i="1" dirty="0"/>
          </a:p>
        </p:txBody>
      </p:sp>
      <p:grpSp>
        <p:nvGrpSpPr>
          <p:cNvPr id="12" name="Group 11"/>
          <p:cNvGrpSpPr/>
          <p:nvPr/>
        </p:nvGrpSpPr>
        <p:grpSpPr>
          <a:xfrm>
            <a:off x="254160" y="4155993"/>
            <a:ext cx="7308000" cy="1806844"/>
            <a:chOff x="204541" y="4120551"/>
            <a:chExt cx="7308000" cy="1806844"/>
          </a:xfrm>
        </p:grpSpPr>
        <p:pic>
          <p:nvPicPr>
            <p:cNvPr id="8" name="Picture 7"/>
            <p:cNvPicPr>
              <a:picLocks noChangeAspect="1"/>
            </p:cNvPicPr>
            <p:nvPr/>
          </p:nvPicPr>
          <p:blipFill>
            <a:blip r:embed="rId2" cstate="print"/>
            <a:stretch>
              <a:fillRect/>
            </a:stretch>
          </p:blipFill>
          <p:spPr>
            <a:xfrm>
              <a:off x="256423" y="4120551"/>
              <a:ext cx="7200000" cy="1806844"/>
            </a:xfrm>
            <a:prstGeom prst="rect">
              <a:avLst/>
            </a:prstGeom>
          </p:spPr>
        </p:pic>
        <p:sp>
          <p:nvSpPr>
            <p:cNvPr id="9" name="Rettangolo 9">
              <a:extLst>
                <a:ext uri="{FF2B5EF4-FFF2-40B4-BE49-F238E27FC236}">
                  <a16:creationId xmlns="" xmlns:a16="http://schemas.microsoft.com/office/drawing/2014/main" id="{627B1AAE-31B8-43FB-9C2E-A6A86A0603AB}"/>
                </a:ext>
              </a:extLst>
            </p:cNvPr>
            <p:cNvSpPr/>
            <p:nvPr/>
          </p:nvSpPr>
          <p:spPr>
            <a:xfrm>
              <a:off x="204541" y="4792905"/>
              <a:ext cx="7308000" cy="39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0" name="TextBox 9"/>
          <p:cNvSpPr txBox="1"/>
          <p:nvPr/>
        </p:nvSpPr>
        <p:spPr>
          <a:xfrm>
            <a:off x="368634" y="3305252"/>
            <a:ext cx="707245" cy="369332"/>
          </a:xfrm>
          <a:prstGeom prst="rect">
            <a:avLst/>
          </a:prstGeom>
          <a:noFill/>
        </p:spPr>
        <p:txBody>
          <a:bodyPr wrap="none" rtlCol="0">
            <a:spAutoFit/>
          </a:bodyPr>
          <a:lstStyle/>
          <a:p>
            <a:r>
              <a:rPr lang="en-US" b="1" dirty="0" smtClean="0">
                <a:effectLst>
                  <a:outerShdw blurRad="38100" dist="38100" dir="2700000" algn="tl">
                    <a:srgbClr val="000000">
                      <a:alpha val="43137"/>
                    </a:srgbClr>
                  </a:outerShdw>
                </a:effectLst>
              </a:rPr>
              <a:t>Vérification</a:t>
            </a:r>
            <a:endParaRPr lang="en-GB" b="1" dirty="0">
              <a:effectLst>
                <a:outerShdw blurRad="38100" dist="38100" dir="2700000" algn="tl">
                  <a:srgbClr val="000000">
                    <a:alpha val="43137"/>
                  </a:srgbClr>
                </a:outerShdw>
              </a:effectLst>
            </a:endParaRPr>
          </a:p>
        </p:txBody>
      </p:sp>
      <p:graphicFrame>
        <p:nvGraphicFramePr>
          <p:cNvPr id="11" name="Table 10"/>
          <p:cNvGraphicFramePr>
            <a:graphicFrameLocks noGrp="1"/>
          </p:cNvGraphicFramePr>
          <p:nvPr>
            <p:extLst>
              <p:ext uri="{D42A27DB-BD31-4B8C-83A1-F6EECF244321}">
                <p14:modId xmlns="" xmlns:p14="http://schemas.microsoft.com/office/powerpoint/2010/main" val="1424990462"/>
              </p:ext>
            </p:extLst>
          </p:nvPr>
        </p:nvGraphicFramePr>
        <p:xfrm>
          <a:off x="368634" y="3686788"/>
          <a:ext cx="7137408" cy="378430"/>
        </p:xfrm>
        <a:graphic>
          <a:graphicData uri="http://schemas.openxmlformats.org/drawingml/2006/table">
            <a:tbl>
              <a:tblPr firstRow="1" bandRow="1">
                <a:tableStyleId>{0505E3EF-67EA-436B-97B2-0124C06EBD24}</a:tableStyleId>
              </a:tblPr>
              <a:tblGrid>
                <a:gridCol w="7137408">
                  <a:extLst>
                    <a:ext uri="{9D8B030D-6E8A-4147-A177-3AD203B41FA5}">
                      <a16:colId xmlns="" xmlns:a16="http://schemas.microsoft.com/office/drawing/2014/main" val="20000"/>
                    </a:ext>
                  </a:extLst>
                </a:gridCol>
              </a:tblGrid>
              <a:tr h="3784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latin typeface="+mn-lt"/>
                        </a:rPr>
                        <a:t>Participation minimale des citoyens aux </a:t>
                      </a:r>
                      <a:r>
                        <a:rPr lang="en-GB" sz="1800" b="0" i="0" dirty="0" smtClean="0"/>
                        <a:t>activités d'urbanisme</a:t>
                      </a:r>
                      <a:endParaRPr lang="el-GR" b="0" i="0" dirty="0">
                        <a:latin typeface="+mn-lt"/>
                      </a:endParaRPr>
                    </a:p>
                  </a:txBody>
                  <a:tcPr>
                    <a:solidFill>
                      <a:schemeClr val="accent3">
                        <a:lumMod val="20000"/>
                        <a:lumOff val="80000"/>
                      </a:schemeClr>
                    </a:solidFill>
                  </a:tcPr>
                </a:tc>
                <a:extLst>
                  <a:ext uri="{0D108BD9-81ED-4DB2-BD59-A6C34878D82A}">
                    <a16:rowId xmlns="" xmlns:a16="http://schemas.microsoft.com/office/drawing/2014/main" val="10000"/>
                  </a:ext>
                </a:extLst>
              </a:tr>
            </a:tbl>
          </a:graphicData>
        </a:graphic>
      </p:graphicFrame>
      <p:sp>
        <p:nvSpPr>
          <p:cNvPr id="16" name="object 39"/>
          <p:cNvSpPr txBox="1"/>
          <p:nvPr/>
        </p:nvSpPr>
        <p:spPr>
          <a:xfrm>
            <a:off x="1625600" y="4258808"/>
            <a:ext cx="1007533" cy="166392"/>
          </a:xfrm>
          <a:prstGeom prst="rect">
            <a:avLst/>
          </a:prstGeom>
          <a:solidFill>
            <a:schemeClr val="bg2"/>
          </a:solidFill>
        </p:spPr>
        <p:txBody>
          <a:bodyPr vert="horz" wrap="square" lIns="0" tIns="12383" rIns="0" bIns="0" rtlCol="0">
            <a:spAutoFit/>
          </a:bodyPr>
          <a:lstStyle/>
          <a:p>
            <a:pPr marL="9525" algn="ctr">
              <a:spcBef>
                <a:spcPts val="98"/>
              </a:spcBef>
            </a:pPr>
            <a:r>
              <a:rPr lang="fr-FR" sz="1000" spc="11" dirty="0" smtClean="0">
                <a:latin typeface="Arial MT"/>
                <a:cs typeface="Arial MT"/>
              </a:rPr>
              <a:t>Evaluation</a:t>
            </a:r>
            <a:endParaRPr sz="1000">
              <a:latin typeface="Arial MT"/>
              <a:cs typeface="Arial MT"/>
            </a:endParaRPr>
          </a:p>
        </p:txBody>
      </p:sp>
      <p:sp>
        <p:nvSpPr>
          <p:cNvPr id="17" name="object 39"/>
          <p:cNvSpPr txBox="1"/>
          <p:nvPr/>
        </p:nvSpPr>
        <p:spPr>
          <a:xfrm>
            <a:off x="1622424" y="4627954"/>
            <a:ext cx="4796367" cy="135615"/>
          </a:xfrm>
          <a:prstGeom prst="rect">
            <a:avLst/>
          </a:prstGeom>
          <a:solidFill>
            <a:schemeClr val="bg1"/>
          </a:solidFill>
        </p:spPr>
        <p:txBody>
          <a:bodyPr vert="horz" wrap="square" lIns="0" tIns="12383" rIns="0" bIns="0" rtlCol="0">
            <a:spAutoFit/>
          </a:bodyPr>
          <a:lstStyle/>
          <a:p>
            <a:pPr marL="9525">
              <a:spcBef>
                <a:spcPts val="98"/>
              </a:spcBef>
            </a:pPr>
            <a:r>
              <a:rPr lang="fr-FR" sz="800" spc="11" dirty="0" smtClean="0">
                <a:latin typeface="Arial MT"/>
                <a:cs typeface="Arial MT"/>
              </a:rPr>
              <a:t>Absence de participation ou manipulation et thérapie( Echelle de Arnstein)</a:t>
            </a:r>
            <a:endParaRPr sz="800">
              <a:latin typeface="Arial MT"/>
              <a:cs typeface="Arial MT"/>
            </a:endParaRPr>
          </a:p>
        </p:txBody>
      </p:sp>
      <p:sp>
        <p:nvSpPr>
          <p:cNvPr id="18" name="object 39"/>
          <p:cNvSpPr txBox="1"/>
          <p:nvPr/>
        </p:nvSpPr>
        <p:spPr>
          <a:xfrm>
            <a:off x="1622424" y="4966092"/>
            <a:ext cx="4796367" cy="135615"/>
          </a:xfrm>
          <a:prstGeom prst="rect">
            <a:avLst/>
          </a:prstGeom>
          <a:solidFill>
            <a:schemeClr val="bg1"/>
          </a:solidFill>
        </p:spPr>
        <p:txBody>
          <a:bodyPr vert="horz" wrap="square" lIns="0" tIns="12383" rIns="0" bIns="0" rtlCol="0">
            <a:spAutoFit/>
          </a:bodyPr>
          <a:lstStyle/>
          <a:p>
            <a:pPr marL="9525">
              <a:spcBef>
                <a:spcPts val="98"/>
              </a:spcBef>
            </a:pPr>
            <a:r>
              <a:rPr lang="fr-FR" sz="800" spc="11" dirty="0" smtClean="0">
                <a:latin typeface="Arial MT"/>
                <a:cs typeface="Arial MT"/>
              </a:rPr>
              <a:t>Degré de symbolique : Information / Consultation / Apaisement ( Echelle de Arnstein)</a:t>
            </a:r>
            <a:endParaRPr sz="800">
              <a:latin typeface="Arial MT"/>
              <a:cs typeface="Arial MT"/>
            </a:endParaRPr>
          </a:p>
        </p:txBody>
      </p:sp>
      <p:sp>
        <p:nvSpPr>
          <p:cNvPr id="19" name="object 39"/>
          <p:cNvSpPr txBox="1"/>
          <p:nvPr/>
        </p:nvSpPr>
        <p:spPr>
          <a:xfrm>
            <a:off x="1609725" y="5242311"/>
            <a:ext cx="5257800" cy="271661"/>
          </a:xfrm>
          <a:prstGeom prst="rect">
            <a:avLst/>
          </a:prstGeom>
          <a:solidFill>
            <a:schemeClr val="bg1"/>
          </a:solidFill>
        </p:spPr>
        <p:txBody>
          <a:bodyPr vert="horz" wrap="square" lIns="0" tIns="12383" rIns="0" bIns="0" rtlCol="0">
            <a:spAutoFit/>
          </a:bodyPr>
          <a:lstStyle/>
          <a:p>
            <a:pPr marL="9525">
              <a:spcBef>
                <a:spcPts val="98"/>
              </a:spcBef>
            </a:pPr>
            <a:r>
              <a:rPr lang="fr-FR" sz="800" spc="11" dirty="0" smtClean="0">
                <a:latin typeface="Arial MT"/>
                <a:cs typeface="Arial MT"/>
              </a:rPr>
              <a:t>Degrés de pouvoir citoyen : Partenariat, Pouvoir délégué et pouvoir citoyen (Echelle de Arnstein) en une phase, comme diagnostic ou après livraison.</a:t>
            </a:r>
            <a:endParaRPr lang="fr-FR" sz="800" spc="11" dirty="0">
              <a:latin typeface="Arial MT"/>
              <a:cs typeface="Arial MT"/>
            </a:endParaRPr>
          </a:p>
        </p:txBody>
      </p:sp>
      <p:sp>
        <p:nvSpPr>
          <p:cNvPr id="20" name="object 39"/>
          <p:cNvSpPr txBox="1"/>
          <p:nvPr/>
        </p:nvSpPr>
        <p:spPr>
          <a:xfrm>
            <a:off x="1624012" y="5575677"/>
            <a:ext cx="5286375" cy="310470"/>
          </a:xfrm>
          <a:prstGeom prst="rect">
            <a:avLst/>
          </a:prstGeom>
          <a:solidFill>
            <a:schemeClr val="bg1"/>
          </a:solidFill>
        </p:spPr>
        <p:txBody>
          <a:bodyPr vert="horz" wrap="square" lIns="0" tIns="12383" rIns="0" bIns="0" rtlCol="0">
            <a:spAutoFit/>
          </a:bodyPr>
          <a:lstStyle/>
          <a:p>
            <a:pPr marL="9525">
              <a:spcBef>
                <a:spcPts val="98"/>
              </a:spcBef>
            </a:pPr>
            <a:r>
              <a:rPr lang="fr-FR" sz="800" spc="11" dirty="0" smtClean="0">
                <a:latin typeface="Arial MT"/>
                <a:cs typeface="Arial MT"/>
              </a:rPr>
              <a:t>Degrés de pouvoir citoyen : Partenariat, Pouvoir délégué et pouvoir citoyen (Echelle de Arnstein) à chaque phase.</a:t>
            </a:r>
            <a:endParaRPr lang="fr-FR" sz="800" spc="11" dirty="0">
              <a:latin typeface="Arial MT"/>
              <a:cs typeface="Arial MT"/>
            </a:endParaRPr>
          </a:p>
        </p:txBody>
      </p:sp>
      <p:sp>
        <p:nvSpPr>
          <p:cNvPr id="21" name="object 39"/>
          <p:cNvSpPr txBox="1"/>
          <p:nvPr/>
        </p:nvSpPr>
        <p:spPr>
          <a:xfrm>
            <a:off x="558800" y="4594088"/>
            <a:ext cx="1036320" cy="173048"/>
          </a:xfrm>
          <a:prstGeom prst="rect">
            <a:avLst/>
          </a:prstGeom>
          <a:solidFill>
            <a:schemeClr val="bg2"/>
          </a:solidFill>
        </p:spPr>
        <p:txBody>
          <a:bodyPr vert="horz" wrap="square" lIns="0" tIns="12383" rIns="0" bIns="0" rtlCol="0">
            <a:spAutoFit/>
          </a:bodyPr>
          <a:lstStyle/>
          <a:p>
            <a:pPr marL="9525" algn="ctr">
              <a:spcBef>
                <a:spcPts val="98"/>
              </a:spcBef>
            </a:pPr>
            <a:r>
              <a:rPr lang="fr-FR" sz="1000" spc="11" dirty="0" smtClean="0">
                <a:latin typeface="Arial MT"/>
                <a:cs typeface="Arial MT"/>
              </a:rPr>
              <a:t>Négatif</a:t>
            </a:r>
            <a:endParaRPr sz="1000" dirty="0">
              <a:latin typeface="Arial MT"/>
              <a:cs typeface="Arial MT"/>
            </a:endParaRPr>
          </a:p>
        </p:txBody>
      </p:sp>
      <p:sp>
        <p:nvSpPr>
          <p:cNvPr id="22" name="object 39"/>
          <p:cNvSpPr txBox="1"/>
          <p:nvPr/>
        </p:nvSpPr>
        <p:spPr>
          <a:xfrm>
            <a:off x="365759" y="4934448"/>
            <a:ext cx="1222858" cy="166392"/>
          </a:xfrm>
          <a:prstGeom prst="rect">
            <a:avLst/>
          </a:prstGeom>
          <a:solidFill>
            <a:schemeClr val="bg2"/>
          </a:solidFill>
        </p:spPr>
        <p:txBody>
          <a:bodyPr vert="horz" wrap="square" lIns="0" tIns="12383" rIns="0" bIns="0" rtlCol="0">
            <a:spAutoFit/>
          </a:bodyPr>
          <a:lstStyle/>
          <a:p>
            <a:pPr marL="9525" algn="ctr">
              <a:spcBef>
                <a:spcPts val="98"/>
              </a:spcBef>
            </a:pPr>
            <a:r>
              <a:rPr lang="fr-FR" sz="1000" spc="11" dirty="0" smtClean="0">
                <a:latin typeface="Arial MT"/>
                <a:cs typeface="Arial MT"/>
              </a:rPr>
              <a:t>Pratique minimale</a:t>
            </a:r>
            <a:endParaRPr sz="1000">
              <a:latin typeface="Arial MT"/>
              <a:cs typeface="Arial MT"/>
            </a:endParaRPr>
          </a:p>
        </p:txBody>
      </p:sp>
      <p:sp>
        <p:nvSpPr>
          <p:cNvPr id="23" name="object 39"/>
          <p:cNvSpPr txBox="1"/>
          <p:nvPr/>
        </p:nvSpPr>
        <p:spPr>
          <a:xfrm>
            <a:off x="365759" y="5305288"/>
            <a:ext cx="1222858" cy="166392"/>
          </a:xfrm>
          <a:prstGeom prst="rect">
            <a:avLst/>
          </a:prstGeom>
          <a:solidFill>
            <a:schemeClr val="bg2"/>
          </a:solidFill>
        </p:spPr>
        <p:txBody>
          <a:bodyPr vert="horz" wrap="square" lIns="0" tIns="12383" rIns="0" bIns="0" rtlCol="0">
            <a:spAutoFit/>
          </a:bodyPr>
          <a:lstStyle/>
          <a:p>
            <a:pPr marL="9525" algn="ctr">
              <a:spcBef>
                <a:spcPts val="98"/>
              </a:spcBef>
            </a:pPr>
            <a:r>
              <a:rPr lang="fr-FR" sz="1000" spc="11" dirty="0" smtClean="0">
                <a:latin typeface="Arial MT"/>
                <a:cs typeface="Arial MT"/>
              </a:rPr>
              <a:t>Bonne Pratique</a:t>
            </a:r>
            <a:endParaRPr sz="1000">
              <a:latin typeface="Arial MT"/>
              <a:cs typeface="Arial MT"/>
            </a:endParaRPr>
          </a:p>
        </p:txBody>
      </p:sp>
      <p:sp>
        <p:nvSpPr>
          <p:cNvPr id="24" name="object 39"/>
          <p:cNvSpPr txBox="1"/>
          <p:nvPr/>
        </p:nvSpPr>
        <p:spPr>
          <a:xfrm>
            <a:off x="350519" y="5676128"/>
            <a:ext cx="1222858" cy="166392"/>
          </a:xfrm>
          <a:prstGeom prst="rect">
            <a:avLst/>
          </a:prstGeom>
          <a:solidFill>
            <a:schemeClr val="bg2"/>
          </a:solidFill>
        </p:spPr>
        <p:txBody>
          <a:bodyPr vert="horz" wrap="square" lIns="0" tIns="12383" rIns="0" bIns="0" rtlCol="0">
            <a:spAutoFit/>
          </a:bodyPr>
          <a:lstStyle/>
          <a:p>
            <a:pPr marL="9525" algn="ctr">
              <a:spcBef>
                <a:spcPts val="98"/>
              </a:spcBef>
            </a:pPr>
            <a:r>
              <a:rPr lang="fr-FR" sz="1000" spc="11" dirty="0" smtClean="0">
                <a:latin typeface="Arial MT"/>
                <a:cs typeface="Arial MT"/>
              </a:rPr>
              <a:t>Meilleure Pratique</a:t>
            </a:r>
            <a:endParaRPr sz="1000">
              <a:latin typeface="Arial MT"/>
              <a:cs typeface="Arial MT"/>
            </a:endParaRPr>
          </a:p>
        </p:txBody>
      </p:sp>
      <p:sp>
        <p:nvSpPr>
          <p:cNvPr id="25" name="ZoneTexte 24"/>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28528695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22</a:t>
            </a:fld>
            <a:endParaRPr lang="en-US"/>
          </a:p>
        </p:txBody>
      </p:sp>
      <p:sp>
        <p:nvSpPr>
          <p:cNvPr id="4" name="Rectangle 3"/>
          <p:cNvSpPr/>
          <p:nvPr/>
        </p:nvSpPr>
        <p:spPr>
          <a:xfrm>
            <a:off x="113751" y="772311"/>
            <a:ext cx="3096810" cy="523220"/>
          </a:xfrm>
          <a:prstGeom prst="rect">
            <a:avLst/>
          </a:prstGeom>
        </p:spPr>
        <p:txBody>
          <a:bodyPr wrap="none">
            <a:spAutoFit/>
          </a:bodyPr>
          <a:lstStyle/>
          <a:p>
            <a:r>
              <a:rPr lang="en-US" sz="2800" b="1" dirty="0"/>
              <a:t>Étape </a:t>
            </a:r>
            <a:r>
              <a:rPr lang="en-US" sz="2800" b="1" dirty="0" smtClean="0"/>
              <a:t>3</a:t>
            </a:r>
            <a:r>
              <a:rPr lang="en-US" sz="2800" b="1" dirty="0"/>
              <a:t> : Agrégation</a:t>
            </a:r>
            <a:endParaRPr lang="el-GR" sz="2800" b="1" dirty="0"/>
          </a:p>
        </p:txBody>
      </p:sp>
      <p:sp>
        <p:nvSpPr>
          <p:cNvPr id="9" name="CasellaDiTesto 15">
            <a:extLst>
              <a:ext uri="{FF2B5EF4-FFF2-40B4-BE49-F238E27FC236}">
                <a16:creationId xmlns="" xmlns:a16="http://schemas.microsoft.com/office/drawing/2014/main" id="{49F5E2AC-CA1E-4D8B-883F-A4625B5D8E89}"/>
              </a:ext>
            </a:extLst>
          </p:cNvPr>
          <p:cNvSpPr txBox="1"/>
          <p:nvPr/>
        </p:nvSpPr>
        <p:spPr>
          <a:xfrm>
            <a:off x="6235317" y="5175041"/>
            <a:ext cx="2533650" cy="10464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GB" sz="2000" b="1" dirty="0">
                <a:ea typeface="Verdana" panose="020B0604030504040204" pitchFamily="34" charset="0"/>
                <a:cs typeface="Verdana" panose="020B0604030504040204" pitchFamily="34" charset="0"/>
              </a:rPr>
              <a:t>Score final</a:t>
            </a:r>
          </a:p>
          <a:p>
            <a:pPr algn="ctr"/>
            <a:r>
              <a:rPr lang="en-GB" sz="1400" b="1" dirty="0">
                <a:ea typeface="Verdana" panose="020B0604030504040204" pitchFamily="34" charset="0"/>
                <a:cs typeface="Verdana" panose="020B0604030504040204" pitchFamily="34" charset="0"/>
              </a:rPr>
              <a:t>cela représente la performance </a:t>
            </a:r>
            <a:r>
              <a:rPr lang="en-GB" sz="1400" b="1" dirty="0" smtClean="0">
                <a:ea typeface="Verdana" panose="020B0604030504040204" pitchFamily="34" charset="0"/>
                <a:cs typeface="Verdana" panose="020B0604030504040204" pitchFamily="34" charset="0"/>
              </a:rPr>
              <a:t>de la </a:t>
            </a:r>
            <a:r>
              <a:rPr lang="en-GB" sz="1400" b="1" dirty="0" err="1" smtClean="0">
                <a:ea typeface="Verdana" panose="020B0604030504040204" pitchFamily="34" charset="0"/>
                <a:cs typeface="Verdana" panose="020B0604030504040204" pitchFamily="34" charset="0"/>
              </a:rPr>
              <a:t>ville</a:t>
            </a:r>
            <a:r>
              <a:rPr lang="en-GB" sz="1400" b="1" dirty="0" smtClean="0">
                <a:ea typeface="Verdana" panose="020B0604030504040204" pitchFamily="34" charset="0"/>
                <a:cs typeface="Verdana" panose="020B0604030504040204" pitchFamily="34" charset="0"/>
              </a:rPr>
              <a:t> en matière de développement durable</a:t>
            </a:r>
          </a:p>
        </p:txBody>
      </p:sp>
      <p:grpSp>
        <p:nvGrpSpPr>
          <p:cNvPr id="19" name="Group 18"/>
          <p:cNvGrpSpPr/>
          <p:nvPr/>
        </p:nvGrpSpPr>
        <p:grpSpPr>
          <a:xfrm>
            <a:off x="2938121" y="2644519"/>
            <a:ext cx="3213100" cy="2371258"/>
            <a:chOff x="2938121" y="2720719"/>
            <a:chExt cx="3213100" cy="2371258"/>
          </a:xfrm>
        </p:grpSpPr>
        <p:sp>
          <p:nvSpPr>
            <p:cNvPr id="10" name="Esagono 23">
              <a:extLst>
                <a:ext uri="{FF2B5EF4-FFF2-40B4-BE49-F238E27FC236}">
                  <a16:creationId xmlns="" xmlns:a16="http://schemas.microsoft.com/office/drawing/2014/main" id="{B2D66E20-B42E-441D-8E81-9D9A306B0A8E}"/>
                </a:ext>
              </a:extLst>
            </p:cNvPr>
            <p:cNvSpPr/>
            <p:nvPr/>
          </p:nvSpPr>
          <p:spPr>
            <a:xfrm>
              <a:off x="2938121" y="3904750"/>
              <a:ext cx="3213100" cy="1187227"/>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8" name="CasellaDiTesto 10">
              <a:extLst>
                <a:ext uri="{FF2B5EF4-FFF2-40B4-BE49-F238E27FC236}">
                  <a16:creationId xmlns="" xmlns:a16="http://schemas.microsoft.com/office/drawing/2014/main" id="{59087572-07A6-44D1-B2A5-0A9E9599F298}"/>
                </a:ext>
              </a:extLst>
            </p:cNvPr>
            <p:cNvSpPr txBox="1"/>
            <p:nvPr/>
          </p:nvSpPr>
          <p:spPr>
            <a:xfrm>
              <a:off x="3135519" y="3941740"/>
              <a:ext cx="2949161" cy="1138773"/>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Somme des scores pondérés </a:t>
              </a:r>
              <a:endParaRPr lang="en-US" sz="1000" b="1" dirty="0">
                <a:ea typeface="Verdana" panose="020B0604030504040204" pitchFamily="34" charset="0"/>
                <a:cs typeface="Verdana" panose="020B0604030504040204" pitchFamily="34" charset="0"/>
              </a:endParaRPr>
            </a:p>
            <a:p>
              <a:pPr algn="ctr"/>
              <a:r>
                <a:rPr lang="en-US" sz="1400" dirty="0" smtClean="0">
                  <a:ea typeface="Verdana" panose="020B0604030504040204" pitchFamily="34" charset="0"/>
                  <a:cs typeface="Verdana" panose="020B0604030504040204" pitchFamily="34" charset="0"/>
                </a:rPr>
                <a:t>pour les indicateurs, </a:t>
              </a:r>
              <a:r>
                <a:rPr lang="en-US" sz="1400" dirty="0">
                  <a:ea typeface="Verdana" panose="020B0604030504040204" pitchFamily="34" charset="0"/>
                  <a:cs typeface="Verdana" panose="020B0604030504040204" pitchFamily="34" charset="0"/>
                </a:rPr>
                <a:t>les catégories et les questions </a:t>
              </a:r>
            </a:p>
          </p:txBody>
        </p:sp>
        <p:sp>
          <p:nvSpPr>
            <p:cNvPr id="11" name="Esagono 24">
              <a:extLst>
                <a:ext uri="{FF2B5EF4-FFF2-40B4-BE49-F238E27FC236}">
                  <a16:creationId xmlns="" xmlns:a16="http://schemas.microsoft.com/office/drawing/2014/main" id="{9BD3EAC8-CE30-44EC-8652-B568FEC835F1}"/>
                </a:ext>
              </a:extLst>
            </p:cNvPr>
            <p:cNvSpPr/>
            <p:nvPr/>
          </p:nvSpPr>
          <p:spPr>
            <a:xfrm>
              <a:off x="2938121" y="2720719"/>
              <a:ext cx="3213100" cy="1187227"/>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7" name="CasellaDiTesto 8">
              <a:extLst>
                <a:ext uri="{FF2B5EF4-FFF2-40B4-BE49-F238E27FC236}">
                  <a16:creationId xmlns="" xmlns:a16="http://schemas.microsoft.com/office/drawing/2014/main" id="{2E88ABD7-11F3-4DA8-853D-1672287964E7}"/>
                </a:ext>
              </a:extLst>
            </p:cNvPr>
            <p:cNvSpPr txBox="1"/>
            <p:nvPr/>
          </p:nvSpPr>
          <p:spPr>
            <a:xfrm>
              <a:off x="2938121" y="2858962"/>
              <a:ext cx="3213100" cy="954107"/>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Affecter des poids et </a:t>
              </a:r>
              <a:r>
                <a:rPr lang="en-US" sz="2000" b="1" dirty="0" smtClean="0">
                  <a:ea typeface="Verdana" panose="020B0604030504040204" pitchFamily="34" charset="0"/>
                  <a:cs typeface="Verdana" panose="020B0604030504040204" pitchFamily="34" charset="0"/>
                </a:rPr>
                <a:t>calculer le </a:t>
              </a:r>
              <a:r>
                <a:rPr lang="en-US" sz="2000" b="1" dirty="0">
                  <a:ea typeface="Verdana" panose="020B0604030504040204" pitchFamily="34" charset="0"/>
                  <a:cs typeface="Verdana" panose="020B0604030504040204" pitchFamily="34" charset="0"/>
                </a:rPr>
                <a:t>score pondéré</a:t>
              </a:r>
            </a:p>
            <a:p>
              <a:pPr algn="ctr"/>
              <a:r>
                <a:rPr lang="en-US" sz="1400" dirty="0">
                  <a:ea typeface="Verdana" panose="020B0604030504040204" pitchFamily="34" charset="0"/>
                  <a:cs typeface="Verdana" panose="020B0604030504040204" pitchFamily="34" charset="0"/>
                </a:rPr>
                <a:t>pour </a:t>
              </a:r>
              <a:r>
                <a:rPr lang="en-US" sz="1400" dirty="0" smtClean="0">
                  <a:ea typeface="Verdana" panose="020B0604030504040204" pitchFamily="34" charset="0"/>
                  <a:cs typeface="Verdana" panose="020B0604030504040204" pitchFamily="34" charset="0"/>
                </a:rPr>
                <a:t>chaque </a:t>
              </a:r>
              <a:r>
                <a:rPr lang="en-US" sz="1400" dirty="0">
                  <a:ea typeface="Verdana" panose="020B0604030504040204" pitchFamily="34" charset="0"/>
                  <a:cs typeface="Verdana" panose="020B0604030504040204" pitchFamily="34" charset="0"/>
                </a:rPr>
                <a:t>indicateur</a:t>
              </a:r>
            </a:p>
          </p:txBody>
        </p:sp>
      </p:grpSp>
      <p:grpSp>
        <p:nvGrpSpPr>
          <p:cNvPr id="15" name="Group 14"/>
          <p:cNvGrpSpPr/>
          <p:nvPr/>
        </p:nvGrpSpPr>
        <p:grpSpPr>
          <a:xfrm>
            <a:off x="0" y="1299280"/>
            <a:ext cx="3183742" cy="1113719"/>
            <a:chOff x="-36631" y="1118305"/>
            <a:chExt cx="3183742" cy="1113719"/>
          </a:xfrm>
        </p:grpSpPr>
        <p:sp>
          <p:nvSpPr>
            <p:cNvPr id="12" name="Rettangolo 26">
              <a:extLst>
                <a:ext uri="{FF2B5EF4-FFF2-40B4-BE49-F238E27FC236}">
                  <a16:creationId xmlns="" xmlns:a16="http://schemas.microsoft.com/office/drawing/2014/main" id="{C50BFD95-F6D4-4661-A48C-D5D8506354C7}"/>
                </a:ext>
              </a:extLst>
            </p:cNvPr>
            <p:cNvSpPr/>
            <p:nvPr/>
          </p:nvSpPr>
          <p:spPr>
            <a:xfrm>
              <a:off x="257908" y="1118305"/>
              <a:ext cx="2645763" cy="111371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6" name="CasellaDiTesto 5">
              <a:extLst>
                <a:ext uri="{FF2B5EF4-FFF2-40B4-BE49-F238E27FC236}">
                  <a16:creationId xmlns="" xmlns:a16="http://schemas.microsoft.com/office/drawing/2014/main" id="{1BB8F7B3-CE8A-4A3E-959F-44F77349230A}"/>
                </a:ext>
              </a:extLst>
            </p:cNvPr>
            <p:cNvSpPr txBox="1"/>
            <p:nvPr/>
          </p:nvSpPr>
          <p:spPr>
            <a:xfrm>
              <a:off x="-36631" y="1152009"/>
              <a:ext cx="3183742" cy="923330"/>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Ensemble de scores normalisés</a:t>
              </a:r>
            </a:p>
            <a:p>
              <a:pPr algn="ctr"/>
              <a:r>
                <a:rPr lang="en-US" sz="800" dirty="0" smtClean="0">
                  <a:ea typeface="Verdana" panose="020B0604030504040204" pitchFamily="34" charset="0"/>
                  <a:cs typeface="Verdana" panose="020B0604030504040204" pitchFamily="34" charset="0"/>
                </a:rPr>
                <a:t> </a:t>
              </a:r>
              <a:r>
                <a:rPr lang="en-US" sz="1400" dirty="0" smtClean="0">
                  <a:ea typeface="Verdana" panose="020B0604030504040204" pitchFamily="34" charset="0"/>
                  <a:cs typeface="Verdana" panose="020B0604030504040204" pitchFamily="34" charset="0"/>
                </a:rPr>
                <a:t>un </a:t>
              </a:r>
              <a:r>
                <a:rPr lang="en-US" sz="1400" dirty="0">
                  <a:ea typeface="Verdana" panose="020B0604030504040204" pitchFamily="34" charset="0"/>
                  <a:cs typeface="Verdana" panose="020B0604030504040204" pitchFamily="34" charset="0"/>
                </a:rPr>
                <a:t>score pour chaque </a:t>
              </a:r>
              <a:r>
                <a:rPr lang="en-US" sz="1400" dirty="0" smtClean="0">
                  <a:ea typeface="Verdana" panose="020B0604030504040204" pitchFamily="34" charset="0"/>
                  <a:cs typeface="Verdana" panose="020B0604030504040204" pitchFamily="34" charset="0"/>
                </a:rPr>
                <a:t>indicateur</a:t>
              </a:r>
              <a:endParaRPr lang="en-US" sz="1400" dirty="0">
                <a:ea typeface="Verdana" panose="020B0604030504040204" pitchFamily="34" charset="0"/>
                <a:cs typeface="Verdana" panose="020B0604030504040204" pitchFamily="34" charset="0"/>
              </a:endParaRPr>
            </a:p>
          </p:txBody>
        </p:sp>
      </p:grpSp>
      <p:sp>
        <p:nvSpPr>
          <p:cNvPr id="13" name="Freccia a destra 27">
            <a:extLst>
              <a:ext uri="{FF2B5EF4-FFF2-40B4-BE49-F238E27FC236}">
                <a16:creationId xmlns="" xmlns:a16="http://schemas.microsoft.com/office/drawing/2014/main" id="{C0174470-0D76-499F-ADD3-0F9E1E07BF74}"/>
              </a:ext>
            </a:extLst>
          </p:cNvPr>
          <p:cNvSpPr/>
          <p:nvPr/>
        </p:nvSpPr>
        <p:spPr>
          <a:xfrm rot="2815385">
            <a:off x="2676957" y="2493762"/>
            <a:ext cx="375138" cy="286919"/>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14" name="Freccia a destra 28">
            <a:extLst>
              <a:ext uri="{FF2B5EF4-FFF2-40B4-BE49-F238E27FC236}">
                <a16:creationId xmlns="" xmlns:a16="http://schemas.microsoft.com/office/drawing/2014/main" id="{8E1966AB-E102-41CD-A038-4453941B585E}"/>
              </a:ext>
            </a:extLst>
          </p:cNvPr>
          <p:cNvSpPr/>
          <p:nvPr/>
        </p:nvSpPr>
        <p:spPr>
          <a:xfrm rot="2815385">
            <a:off x="6122949" y="4788412"/>
            <a:ext cx="375138" cy="286919"/>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16" name="ZoneTexte 15"/>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34991888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SMC SNTool – Echelle </a:t>
            </a:r>
            <a:r>
              <a:rPr smtClean="0"/>
              <a:t>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23</a:t>
            </a:fld>
            <a:endParaRPr lang="en-US"/>
          </a:p>
        </p:txBody>
      </p:sp>
      <p:sp>
        <p:nvSpPr>
          <p:cNvPr id="6" name="Rectangle 5"/>
          <p:cNvSpPr/>
          <p:nvPr/>
        </p:nvSpPr>
        <p:spPr>
          <a:xfrm>
            <a:off x="0" y="2762324"/>
            <a:ext cx="2264706" cy="1200329"/>
          </a:xfrm>
          <a:prstGeom prst="rect">
            <a:avLst/>
          </a:prstGeom>
        </p:spPr>
        <p:txBody>
          <a:bodyPr wrap="square">
            <a:spAutoFit/>
          </a:bodyPr>
          <a:lstStyle/>
          <a:p>
            <a:r>
              <a:rPr lang="en-US" sz="2400" b="1" dirty="0" smtClean="0">
                <a:ea typeface="Calibri" panose="020F0502020204030204" pitchFamily="34" charset="0"/>
              </a:rPr>
              <a:t>Score Pondéré (WS</a:t>
            </a:r>
            <a:r>
              <a:rPr lang="en-US" sz="2400" b="1" dirty="0">
                <a:ea typeface="Calibri" panose="020F0502020204030204" pitchFamily="34" charset="0"/>
              </a:rPr>
              <a:t>) </a:t>
            </a:r>
            <a:r>
              <a:rPr lang="en-US" sz="2400" b="1" dirty="0" smtClean="0">
                <a:ea typeface="Calibri" panose="020F0502020204030204" pitchFamily="34" charset="0"/>
              </a:rPr>
              <a:t>de chaque Indicateur </a:t>
            </a:r>
            <a:r>
              <a:rPr lang="en-US" sz="2400" b="1" dirty="0">
                <a:ea typeface="Calibri" panose="020F0502020204030204" pitchFamily="34" charset="0"/>
              </a:rPr>
              <a:t>(</a:t>
            </a:r>
            <a:r>
              <a:rPr lang="en-US" sz="2400" b="1" dirty="0" err="1">
                <a:ea typeface="Calibri" panose="020F0502020204030204" pitchFamily="34" charset="0"/>
              </a:rPr>
              <a:t>i</a:t>
            </a:r>
            <a:r>
              <a:rPr lang="en-US" sz="2400" b="1" dirty="0">
                <a:ea typeface="Calibri" panose="020F0502020204030204" pitchFamily="34" charset="0"/>
              </a:rPr>
              <a:t>)</a:t>
            </a:r>
            <a:endParaRPr lang="en-GB" sz="2400" b="1" dirty="0"/>
          </a:p>
        </p:txBody>
      </p:sp>
      <p:sp>
        <p:nvSpPr>
          <p:cNvPr id="7" name="Rectangle 6"/>
          <p:cNvSpPr/>
          <p:nvPr/>
        </p:nvSpPr>
        <p:spPr>
          <a:xfrm>
            <a:off x="113751" y="772311"/>
            <a:ext cx="2923942" cy="523220"/>
          </a:xfrm>
          <a:prstGeom prst="rect">
            <a:avLst/>
          </a:prstGeom>
        </p:spPr>
        <p:txBody>
          <a:bodyPr wrap="none">
            <a:spAutoFit/>
          </a:bodyPr>
          <a:lstStyle/>
          <a:p>
            <a:r>
              <a:rPr lang="en-US" sz="2800" b="1" dirty="0"/>
              <a:t>Step </a:t>
            </a:r>
            <a:r>
              <a:rPr lang="en-US" sz="2800" b="1" dirty="0" smtClean="0"/>
              <a:t>3</a:t>
            </a:r>
            <a:r>
              <a:rPr lang="en-US" sz="2800" b="1" dirty="0"/>
              <a:t>: </a:t>
            </a:r>
            <a:r>
              <a:rPr lang="en-US" sz="2800" b="1" dirty="0" smtClean="0"/>
              <a:t>Agrégation</a:t>
            </a:r>
            <a:endParaRPr lang="el-GR" sz="2800" b="1" dirty="0"/>
          </a:p>
        </p:txBody>
      </p:sp>
      <p:pic>
        <p:nvPicPr>
          <p:cNvPr id="8" name="Picture 7"/>
          <p:cNvPicPr>
            <a:picLocks noChangeAspect="1"/>
          </p:cNvPicPr>
          <p:nvPr/>
        </p:nvPicPr>
        <p:blipFill>
          <a:blip r:embed="rId2"/>
          <a:stretch>
            <a:fillRect/>
          </a:stretch>
        </p:blipFill>
        <p:spPr>
          <a:xfrm>
            <a:off x="2059833" y="1091935"/>
            <a:ext cx="7084166" cy="5096698"/>
          </a:xfrm>
          <a:prstGeom prst="rect">
            <a:avLst/>
          </a:prstGeom>
        </p:spPr>
      </p:pic>
      <p:sp>
        <p:nvSpPr>
          <p:cNvPr id="9" name="Rettangolo 7">
            <a:extLst>
              <a:ext uri="{FF2B5EF4-FFF2-40B4-BE49-F238E27FC236}">
                <a16:creationId xmlns="" xmlns:a16="http://schemas.microsoft.com/office/drawing/2014/main" id="{41262FF9-49A4-4165-B49D-57CAB6CBF86B}"/>
              </a:ext>
            </a:extLst>
          </p:cNvPr>
          <p:cNvSpPr/>
          <p:nvPr/>
        </p:nvSpPr>
        <p:spPr>
          <a:xfrm>
            <a:off x="2160857" y="1268084"/>
            <a:ext cx="1479491" cy="33643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tx1"/>
                </a:solidFill>
              </a:rPr>
              <a:t>FACTEUR DE PONDERATION i </a:t>
            </a:r>
            <a:endParaRPr lang="en-GB" sz="1100" b="1" dirty="0">
              <a:solidFill>
                <a:schemeClr val="tx1"/>
              </a:solidFill>
            </a:endParaRPr>
          </a:p>
        </p:txBody>
      </p:sp>
      <p:sp>
        <p:nvSpPr>
          <p:cNvPr id="10" name="Rettangolo 7">
            <a:extLst>
              <a:ext uri="{FF2B5EF4-FFF2-40B4-BE49-F238E27FC236}">
                <a16:creationId xmlns="" xmlns:a16="http://schemas.microsoft.com/office/drawing/2014/main" id="{41262FF9-49A4-4165-B49D-57CAB6CBF86B}"/>
              </a:ext>
            </a:extLst>
          </p:cNvPr>
          <p:cNvSpPr/>
          <p:nvPr/>
        </p:nvSpPr>
        <p:spPr>
          <a:xfrm>
            <a:off x="4077118" y="2432502"/>
            <a:ext cx="2889850" cy="2519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tx1"/>
                </a:solidFill>
              </a:rPr>
              <a:t>FACTEUR DE PONDERATION i </a:t>
            </a:r>
            <a:endParaRPr lang="en-GB" sz="1100" b="1" dirty="0">
              <a:solidFill>
                <a:schemeClr val="tx1"/>
              </a:solidFill>
            </a:endParaRPr>
          </a:p>
        </p:txBody>
      </p:sp>
      <p:sp>
        <p:nvSpPr>
          <p:cNvPr id="11" name="Rettangolo 7">
            <a:extLst>
              <a:ext uri="{FF2B5EF4-FFF2-40B4-BE49-F238E27FC236}">
                <a16:creationId xmlns="" xmlns:a16="http://schemas.microsoft.com/office/drawing/2014/main" id="{41262FF9-49A4-4165-B49D-57CAB6CBF86B}"/>
              </a:ext>
            </a:extLst>
          </p:cNvPr>
          <p:cNvSpPr/>
          <p:nvPr/>
        </p:nvSpPr>
        <p:spPr>
          <a:xfrm>
            <a:off x="2165230" y="2475781"/>
            <a:ext cx="1423359" cy="55209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tx1"/>
                </a:solidFill>
              </a:rPr>
              <a:t>COEFFICIENT DE PONDERATION i (%)</a:t>
            </a:r>
            <a:endParaRPr lang="en-GB" sz="1100" b="1" dirty="0">
              <a:solidFill>
                <a:schemeClr val="tx1"/>
              </a:solidFill>
            </a:endParaRPr>
          </a:p>
        </p:txBody>
      </p:sp>
      <p:sp>
        <p:nvSpPr>
          <p:cNvPr id="12" name="Rettangolo 7">
            <a:extLst>
              <a:ext uri="{FF2B5EF4-FFF2-40B4-BE49-F238E27FC236}">
                <a16:creationId xmlns="" xmlns:a16="http://schemas.microsoft.com/office/drawing/2014/main" id="{41262FF9-49A4-4165-B49D-57CAB6CBF86B}"/>
              </a:ext>
            </a:extLst>
          </p:cNvPr>
          <p:cNvSpPr/>
          <p:nvPr/>
        </p:nvSpPr>
        <p:spPr>
          <a:xfrm>
            <a:off x="4103298" y="4097547"/>
            <a:ext cx="2849593" cy="33642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tx1"/>
                </a:solidFill>
              </a:rPr>
              <a:t>COEFFICIENT DE PONDERATION i </a:t>
            </a:r>
            <a:endParaRPr lang="en-GB" sz="1100" b="1" dirty="0">
              <a:solidFill>
                <a:schemeClr val="tx1"/>
              </a:solidFill>
            </a:endParaRPr>
          </a:p>
        </p:txBody>
      </p:sp>
      <p:sp>
        <p:nvSpPr>
          <p:cNvPr id="13" name="Rettangolo 7">
            <a:extLst>
              <a:ext uri="{FF2B5EF4-FFF2-40B4-BE49-F238E27FC236}">
                <a16:creationId xmlns="" xmlns:a16="http://schemas.microsoft.com/office/drawing/2014/main" id="{41262FF9-49A4-4165-B49D-57CAB6CBF86B}"/>
              </a:ext>
            </a:extLst>
          </p:cNvPr>
          <p:cNvSpPr/>
          <p:nvPr/>
        </p:nvSpPr>
        <p:spPr>
          <a:xfrm>
            <a:off x="4080775" y="5588000"/>
            <a:ext cx="2884098" cy="35151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tx1"/>
                </a:solidFill>
              </a:rPr>
              <a:t>COEFFICIENT DE PONDERATION AJUSTE i (%) </a:t>
            </a:r>
            <a:endParaRPr lang="en-GB" sz="1100" b="1" dirty="0">
              <a:solidFill>
                <a:schemeClr val="tx1"/>
              </a:solidFill>
            </a:endParaRPr>
          </a:p>
        </p:txBody>
      </p:sp>
      <p:sp>
        <p:nvSpPr>
          <p:cNvPr id="14" name="Rettangolo 7">
            <a:extLst>
              <a:ext uri="{FF2B5EF4-FFF2-40B4-BE49-F238E27FC236}">
                <a16:creationId xmlns="" xmlns:a16="http://schemas.microsoft.com/office/drawing/2014/main" id="{41262FF9-49A4-4165-B49D-57CAB6CBF86B}"/>
              </a:ext>
            </a:extLst>
          </p:cNvPr>
          <p:cNvSpPr/>
          <p:nvPr/>
        </p:nvSpPr>
        <p:spPr>
          <a:xfrm>
            <a:off x="2136476" y="3847381"/>
            <a:ext cx="1483744" cy="825261"/>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tx1"/>
                </a:solidFill>
              </a:rPr>
              <a:t>COEFFICIENT DE PONDERATION AJUSTE i (%) </a:t>
            </a:r>
            <a:endParaRPr lang="en-GB" sz="1100" b="1" dirty="0">
              <a:solidFill>
                <a:schemeClr val="tx1"/>
              </a:solidFill>
            </a:endParaRPr>
          </a:p>
        </p:txBody>
      </p:sp>
      <p:sp>
        <p:nvSpPr>
          <p:cNvPr id="15" name="Rettangolo 7">
            <a:extLst>
              <a:ext uri="{FF2B5EF4-FFF2-40B4-BE49-F238E27FC236}">
                <a16:creationId xmlns="" xmlns:a16="http://schemas.microsoft.com/office/drawing/2014/main" id="{41262FF9-49A4-4165-B49D-57CAB6CBF86B}"/>
              </a:ext>
            </a:extLst>
          </p:cNvPr>
          <p:cNvSpPr/>
          <p:nvPr/>
        </p:nvSpPr>
        <p:spPr>
          <a:xfrm>
            <a:off x="2113472" y="5460522"/>
            <a:ext cx="1500996" cy="55292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tx1"/>
                </a:solidFill>
              </a:rPr>
              <a:t>SCORE PONDERE </a:t>
            </a:r>
            <a:r>
              <a:rPr lang="fr-FR" sz="1100" b="1" dirty="0" err="1" smtClean="0">
                <a:solidFill>
                  <a:schemeClr val="tx1"/>
                </a:solidFill>
              </a:rPr>
              <a:t>WSi</a:t>
            </a:r>
            <a:endParaRPr lang="en-GB" sz="1100" b="1" dirty="0">
              <a:solidFill>
                <a:schemeClr val="tx1"/>
              </a:solidFill>
            </a:endParaRPr>
          </a:p>
        </p:txBody>
      </p:sp>
      <p:sp>
        <p:nvSpPr>
          <p:cNvPr id="16" name="Rettangolo 7">
            <a:extLst>
              <a:ext uri="{FF2B5EF4-FFF2-40B4-BE49-F238E27FC236}">
                <a16:creationId xmlns="" xmlns:a16="http://schemas.microsoft.com/office/drawing/2014/main" id="{41262FF9-49A4-4165-B49D-57CAB6CBF86B}"/>
              </a:ext>
            </a:extLst>
          </p:cNvPr>
          <p:cNvSpPr/>
          <p:nvPr/>
        </p:nvSpPr>
        <p:spPr>
          <a:xfrm>
            <a:off x="4060167" y="1285067"/>
            <a:ext cx="934527" cy="3280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Ordre de priorité</a:t>
            </a:r>
          </a:p>
          <a:p>
            <a:pPr algn="ctr"/>
            <a:r>
              <a:rPr lang="fr-FR" sz="1100" dirty="0" smtClean="0">
                <a:solidFill>
                  <a:schemeClr val="tx1"/>
                </a:solidFill>
              </a:rPr>
              <a:t> (1 à 3) </a:t>
            </a:r>
            <a:endParaRPr lang="en-GB" sz="1100" dirty="0">
              <a:solidFill>
                <a:schemeClr val="tx1"/>
              </a:solidFill>
            </a:endParaRPr>
          </a:p>
        </p:txBody>
      </p:sp>
      <p:sp>
        <p:nvSpPr>
          <p:cNvPr id="17" name="Rettangolo 7">
            <a:extLst>
              <a:ext uri="{FF2B5EF4-FFF2-40B4-BE49-F238E27FC236}">
                <a16:creationId xmlns="" xmlns:a16="http://schemas.microsoft.com/office/drawing/2014/main" id="{41262FF9-49A4-4165-B49D-57CAB6CBF86B}"/>
              </a:ext>
            </a:extLst>
          </p:cNvPr>
          <p:cNvSpPr/>
          <p:nvPr/>
        </p:nvSpPr>
        <p:spPr>
          <a:xfrm>
            <a:off x="5512279" y="1262063"/>
            <a:ext cx="767751" cy="3769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Intensité</a:t>
            </a:r>
          </a:p>
          <a:p>
            <a:pPr algn="ctr"/>
            <a:r>
              <a:rPr lang="fr-FR" sz="1100" dirty="0" smtClean="0">
                <a:solidFill>
                  <a:schemeClr val="tx1"/>
                </a:solidFill>
              </a:rPr>
              <a:t> (1 à 3) </a:t>
            </a:r>
            <a:endParaRPr lang="en-GB" sz="1100" dirty="0">
              <a:solidFill>
                <a:schemeClr val="tx1"/>
              </a:solidFill>
            </a:endParaRPr>
          </a:p>
        </p:txBody>
      </p:sp>
      <p:sp>
        <p:nvSpPr>
          <p:cNvPr id="18" name="Rettangolo 7">
            <a:extLst>
              <a:ext uri="{FF2B5EF4-FFF2-40B4-BE49-F238E27FC236}">
                <a16:creationId xmlns="" xmlns:a16="http://schemas.microsoft.com/office/drawing/2014/main" id="{41262FF9-49A4-4165-B49D-57CAB6CBF86B}"/>
              </a:ext>
            </a:extLst>
          </p:cNvPr>
          <p:cNvSpPr/>
          <p:nvPr/>
        </p:nvSpPr>
        <p:spPr>
          <a:xfrm>
            <a:off x="6837871" y="1241933"/>
            <a:ext cx="767751" cy="3769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Etendue</a:t>
            </a:r>
          </a:p>
          <a:p>
            <a:pPr algn="ctr"/>
            <a:r>
              <a:rPr lang="fr-FR" sz="1100" dirty="0" smtClean="0">
                <a:solidFill>
                  <a:schemeClr val="tx1"/>
                </a:solidFill>
              </a:rPr>
              <a:t> (1 à 5) </a:t>
            </a:r>
            <a:endParaRPr lang="en-GB" sz="1100" dirty="0">
              <a:solidFill>
                <a:schemeClr val="tx1"/>
              </a:solidFill>
            </a:endParaRPr>
          </a:p>
        </p:txBody>
      </p:sp>
      <p:sp>
        <p:nvSpPr>
          <p:cNvPr id="19" name="Rettangolo 7">
            <a:extLst>
              <a:ext uri="{FF2B5EF4-FFF2-40B4-BE49-F238E27FC236}">
                <a16:creationId xmlns="" xmlns:a16="http://schemas.microsoft.com/office/drawing/2014/main" id="{41262FF9-49A4-4165-B49D-57CAB6CBF86B}"/>
              </a:ext>
            </a:extLst>
          </p:cNvPr>
          <p:cNvSpPr/>
          <p:nvPr/>
        </p:nvSpPr>
        <p:spPr>
          <a:xfrm>
            <a:off x="8068572" y="1256310"/>
            <a:ext cx="767751" cy="3769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Durée</a:t>
            </a:r>
          </a:p>
          <a:p>
            <a:pPr algn="ctr"/>
            <a:r>
              <a:rPr lang="fr-FR" sz="1100" dirty="0" smtClean="0">
                <a:solidFill>
                  <a:schemeClr val="tx1"/>
                </a:solidFill>
              </a:rPr>
              <a:t> (1 à 5) </a:t>
            </a:r>
            <a:endParaRPr lang="en-GB" sz="1100" dirty="0">
              <a:solidFill>
                <a:schemeClr val="tx1"/>
              </a:solidFill>
            </a:endParaRPr>
          </a:p>
        </p:txBody>
      </p:sp>
      <p:sp>
        <p:nvSpPr>
          <p:cNvPr id="20" name="Rettangolo 7">
            <a:extLst>
              <a:ext uri="{FF2B5EF4-FFF2-40B4-BE49-F238E27FC236}">
                <a16:creationId xmlns="" xmlns:a16="http://schemas.microsoft.com/office/drawing/2014/main" id="{41262FF9-49A4-4165-B49D-57CAB6CBF86B}"/>
              </a:ext>
            </a:extLst>
          </p:cNvPr>
          <p:cNvSpPr/>
          <p:nvPr/>
        </p:nvSpPr>
        <p:spPr>
          <a:xfrm>
            <a:off x="5069456" y="2932714"/>
            <a:ext cx="1952446" cy="215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FACTEUR DE PONDERATION i </a:t>
            </a:r>
            <a:endParaRPr lang="en-GB" sz="1100" dirty="0">
              <a:solidFill>
                <a:schemeClr val="tx1"/>
              </a:solidFill>
            </a:endParaRPr>
          </a:p>
        </p:txBody>
      </p:sp>
      <p:sp>
        <p:nvSpPr>
          <p:cNvPr id="21" name="Rettangolo 7">
            <a:extLst>
              <a:ext uri="{FF2B5EF4-FFF2-40B4-BE49-F238E27FC236}">
                <a16:creationId xmlns="" xmlns:a16="http://schemas.microsoft.com/office/drawing/2014/main" id="{41262FF9-49A4-4165-B49D-57CAB6CBF86B}"/>
              </a:ext>
            </a:extLst>
          </p:cNvPr>
          <p:cNvSpPr/>
          <p:nvPr/>
        </p:nvSpPr>
        <p:spPr>
          <a:xfrm>
            <a:off x="7504982" y="3895998"/>
            <a:ext cx="1423358" cy="658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Facteur d’ajustement du projet </a:t>
            </a:r>
          </a:p>
          <a:p>
            <a:pPr algn="ctr"/>
            <a:r>
              <a:rPr lang="fr-FR" sz="1100" dirty="0" smtClean="0">
                <a:solidFill>
                  <a:schemeClr val="tx1"/>
                </a:solidFill>
              </a:rPr>
              <a:t>(0.5 à 1.5)</a:t>
            </a:r>
            <a:endParaRPr lang="en-GB" sz="1100" dirty="0">
              <a:solidFill>
                <a:schemeClr val="tx1"/>
              </a:solidFill>
            </a:endParaRPr>
          </a:p>
        </p:txBody>
      </p:sp>
      <p:sp>
        <p:nvSpPr>
          <p:cNvPr id="22" name="Rettangolo 7">
            <a:extLst>
              <a:ext uri="{FF2B5EF4-FFF2-40B4-BE49-F238E27FC236}">
                <a16:creationId xmlns="" xmlns:a16="http://schemas.microsoft.com/office/drawing/2014/main" id="{41262FF9-49A4-4165-B49D-57CAB6CBF86B}"/>
              </a:ext>
            </a:extLst>
          </p:cNvPr>
          <p:cNvSpPr/>
          <p:nvPr/>
        </p:nvSpPr>
        <p:spPr>
          <a:xfrm>
            <a:off x="7579743" y="5342360"/>
            <a:ext cx="1339970" cy="658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solidFill>
                  <a:schemeClr val="tx1"/>
                </a:solidFill>
              </a:rPr>
              <a:t>Score Normalisé</a:t>
            </a:r>
            <a:endParaRPr lang="en-GB" sz="1200" dirty="0">
              <a:solidFill>
                <a:schemeClr val="tx1"/>
              </a:solidFill>
            </a:endParaRPr>
          </a:p>
        </p:txBody>
      </p:sp>
      <p:sp>
        <p:nvSpPr>
          <p:cNvPr id="23" name="object 39"/>
          <p:cNvSpPr txBox="1"/>
          <p:nvPr/>
        </p:nvSpPr>
        <p:spPr>
          <a:xfrm>
            <a:off x="2222499" y="6161479"/>
            <a:ext cx="5102226" cy="166392"/>
          </a:xfrm>
          <a:prstGeom prst="rect">
            <a:avLst/>
          </a:prstGeom>
          <a:solidFill>
            <a:schemeClr val="bg1"/>
          </a:solidFill>
        </p:spPr>
        <p:txBody>
          <a:bodyPr vert="horz" wrap="square" lIns="0" tIns="12383" rIns="0" bIns="0" rtlCol="0">
            <a:spAutoFit/>
          </a:bodyPr>
          <a:lstStyle/>
          <a:p>
            <a:pPr marL="9525">
              <a:spcBef>
                <a:spcPts val="98"/>
              </a:spcBef>
            </a:pPr>
            <a:r>
              <a:rPr lang="fr-FR" sz="1000" dirty="0" smtClean="0">
                <a:latin typeface="Arial MT"/>
                <a:cs typeface="Arial MT"/>
              </a:rPr>
              <a:t>MODULE DE FORMATION 5</a:t>
            </a:r>
            <a:endParaRPr sz="1000">
              <a:latin typeface="Arial MT"/>
              <a:cs typeface="Arial MT"/>
            </a:endParaRPr>
          </a:p>
        </p:txBody>
      </p:sp>
      <p:sp>
        <p:nvSpPr>
          <p:cNvPr id="24" name="object 39"/>
          <p:cNvSpPr txBox="1"/>
          <p:nvPr/>
        </p:nvSpPr>
        <p:spPr>
          <a:xfrm>
            <a:off x="2203449" y="6332929"/>
            <a:ext cx="5102226" cy="166392"/>
          </a:xfrm>
          <a:prstGeom prst="rect">
            <a:avLst/>
          </a:prstGeom>
          <a:solidFill>
            <a:schemeClr val="bg1"/>
          </a:solidFill>
        </p:spPr>
        <p:txBody>
          <a:bodyPr vert="horz" wrap="square" lIns="0" tIns="12383" rIns="0" bIns="0" rtlCol="0">
            <a:spAutoFit/>
          </a:bodyPr>
          <a:lstStyle/>
          <a:p>
            <a:pPr marL="9525">
              <a:spcBef>
                <a:spcPts val="98"/>
              </a:spcBef>
            </a:pPr>
            <a:r>
              <a:rPr lang="fr-FR" sz="1000" dirty="0" smtClean="0">
                <a:latin typeface="Arial MT"/>
                <a:cs typeface="Arial MT"/>
              </a:rPr>
              <a:t>L’EVALUATION DES CRITERES DE SNTOOL – CITY SCALE</a:t>
            </a:r>
            <a:endParaRPr sz="1000">
              <a:latin typeface="Arial MT"/>
              <a:cs typeface="Arial MT"/>
            </a:endParaRPr>
          </a:p>
        </p:txBody>
      </p:sp>
      <p:sp>
        <p:nvSpPr>
          <p:cNvPr id="25" name="ZoneTexte 24"/>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35209993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24</a:t>
            </a:fld>
            <a:endParaRPr lang="en-US"/>
          </a:p>
        </p:txBody>
      </p:sp>
      <p:sp>
        <p:nvSpPr>
          <p:cNvPr id="6" name="Rectangle 5"/>
          <p:cNvSpPr/>
          <p:nvPr/>
        </p:nvSpPr>
        <p:spPr>
          <a:xfrm>
            <a:off x="113750" y="1535162"/>
            <a:ext cx="3150150" cy="830997"/>
          </a:xfrm>
          <a:prstGeom prst="rect">
            <a:avLst/>
          </a:prstGeom>
        </p:spPr>
        <p:txBody>
          <a:bodyPr wrap="square">
            <a:spAutoFit/>
          </a:bodyPr>
          <a:lstStyle/>
          <a:p>
            <a:r>
              <a:rPr lang="en-US" sz="2400" b="1" dirty="0" smtClean="0">
                <a:ea typeface="Calibri" panose="020F0502020204030204" pitchFamily="34" charset="0"/>
              </a:rPr>
              <a:t>Note pondérée </a:t>
            </a:r>
            <a:r>
              <a:rPr lang="en-US" sz="2400" b="1" dirty="0">
                <a:ea typeface="Calibri" panose="020F0502020204030204" pitchFamily="34" charset="0"/>
              </a:rPr>
              <a:t>(WS) de chaque </a:t>
            </a:r>
            <a:r>
              <a:rPr lang="en-US" sz="2400" b="1" dirty="0" smtClean="0">
                <a:ea typeface="Calibri" panose="020F0502020204030204" pitchFamily="34" charset="0"/>
              </a:rPr>
              <a:t>catégorie (c)</a:t>
            </a:r>
            <a:endParaRPr lang="en-GB" sz="2400" b="1" dirty="0"/>
          </a:p>
        </p:txBody>
      </p:sp>
      <p:sp>
        <p:nvSpPr>
          <p:cNvPr id="7" name="Rectangle 6"/>
          <p:cNvSpPr/>
          <p:nvPr/>
        </p:nvSpPr>
        <p:spPr>
          <a:xfrm>
            <a:off x="113751" y="772311"/>
            <a:ext cx="3096810" cy="523220"/>
          </a:xfrm>
          <a:prstGeom prst="rect">
            <a:avLst/>
          </a:prstGeom>
        </p:spPr>
        <p:txBody>
          <a:bodyPr wrap="none">
            <a:spAutoFit/>
          </a:bodyPr>
          <a:lstStyle/>
          <a:p>
            <a:r>
              <a:rPr lang="en-US" sz="2800" b="1" dirty="0"/>
              <a:t>Étape </a:t>
            </a:r>
            <a:r>
              <a:rPr lang="en-US" sz="2800" b="1" dirty="0" smtClean="0"/>
              <a:t>3</a:t>
            </a:r>
            <a:r>
              <a:rPr lang="en-US" sz="2800" b="1" dirty="0"/>
              <a:t> : Agrégation</a:t>
            </a:r>
            <a:endParaRPr lang="el-GR" sz="2800" b="1" dirty="0"/>
          </a:p>
        </p:txBody>
      </p:sp>
      <p:sp>
        <p:nvSpPr>
          <p:cNvPr id="9" name="Rectangle 8"/>
          <p:cNvSpPr/>
          <p:nvPr/>
        </p:nvSpPr>
        <p:spPr>
          <a:xfrm>
            <a:off x="113750" y="2810877"/>
            <a:ext cx="3200950" cy="830997"/>
          </a:xfrm>
          <a:prstGeom prst="rect">
            <a:avLst/>
          </a:prstGeom>
        </p:spPr>
        <p:txBody>
          <a:bodyPr wrap="square">
            <a:spAutoFit/>
          </a:bodyPr>
          <a:lstStyle/>
          <a:p>
            <a:r>
              <a:rPr lang="en-US" sz="2400" b="1" dirty="0" smtClean="0">
                <a:ea typeface="Calibri" panose="020F0502020204030204" pitchFamily="34" charset="0"/>
              </a:rPr>
              <a:t>Note pondérée </a:t>
            </a:r>
            <a:r>
              <a:rPr lang="en-US" sz="2400" b="1" dirty="0">
                <a:ea typeface="Calibri" panose="020F0502020204030204" pitchFamily="34" charset="0"/>
              </a:rPr>
              <a:t>(WS) de chaque </a:t>
            </a:r>
            <a:r>
              <a:rPr lang="en-US" sz="2400" b="1" dirty="0" smtClean="0">
                <a:ea typeface="Calibri" panose="020F0502020204030204" pitchFamily="34" charset="0"/>
              </a:rPr>
              <a:t>problème (IS)</a:t>
            </a:r>
            <a:endParaRPr lang="en-GB" sz="2400" b="1" dirty="0"/>
          </a:p>
        </p:txBody>
      </p:sp>
      <p:sp>
        <p:nvSpPr>
          <p:cNvPr id="10" name="Rectangle 9"/>
          <p:cNvSpPr/>
          <p:nvPr/>
        </p:nvSpPr>
        <p:spPr>
          <a:xfrm>
            <a:off x="113750" y="4153892"/>
            <a:ext cx="2852734" cy="830997"/>
          </a:xfrm>
          <a:prstGeom prst="rect">
            <a:avLst/>
          </a:prstGeom>
        </p:spPr>
        <p:txBody>
          <a:bodyPr wrap="square">
            <a:spAutoFit/>
          </a:bodyPr>
          <a:lstStyle/>
          <a:p>
            <a:r>
              <a:rPr lang="en-US" sz="2400" b="1" dirty="0" smtClean="0">
                <a:ea typeface="Calibri" panose="020F0502020204030204" pitchFamily="34" charset="0"/>
              </a:rPr>
              <a:t>Note finale (FS</a:t>
            </a:r>
            <a:r>
              <a:rPr lang="en-US" sz="2400" b="1" dirty="0">
                <a:ea typeface="Calibri" panose="020F0502020204030204" pitchFamily="34" charset="0"/>
              </a:rPr>
              <a:t>) du </a:t>
            </a:r>
            <a:r>
              <a:rPr lang="en-US" sz="2400" b="1" dirty="0" smtClean="0">
                <a:ea typeface="Calibri" panose="020F0502020204030204" pitchFamily="34" charset="0"/>
              </a:rPr>
              <a:t>projet</a:t>
            </a:r>
            <a:endParaRPr lang="en-GB" sz="2400" b="1" dirty="0"/>
          </a:p>
        </p:txBody>
      </p:sp>
      <p:sp>
        <p:nvSpPr>
          <p:cNvPr id="12" name="Esagono 20">
            <a:extLst>
              <a:ext uri="{FF2B5EF4-FFF2-40B4-BE49-F238E27FC236}">
                <a16:creationId xmlns="" xmlns:a16="http://schemas.microsoft.com/office/drawing/2014/main" id="{A336FFF6-964B-4120-B065-45B9A64DB8A5}"/>
              </a:ext>
            </a:extLst>
          </p:cNvPr>
          <p:cNvSpPr/>
          <p:nvPr/>
        </p:nvSpPr>
        <p:spPr>
          <a:xfrm>
            <a:off x="4020332" y="1477097"/>
            <a:ext cx="4508205" cy="947126"/>
          </a:xfrm>
          <a:prstGeom prst="hexagon">
            <a:avLst/>
          </a:prstGeom>
          <a:ln w="28575"/>
          <a:effectLst>
            <a:outerShdw blurRad="50800" dist="38100" dir="18900000" algn="b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rtlCol="0" anchor="ctr"/>
          <a:lstStyle/>
          <a:p>
            <a:pPr algn="ctr"/>
            <a:r>
              <a:rPr lang="it-IT" dirty="0" smtClean="0">
                <a:solidFill>
                  <a:schemeClr val="tx1"/>
                </a:solidFill>
              </a:rPr>
              <a:t>Somme des scores pondérés de tous les indicateurs de la catégorie</a:t>
            </a:r>
            <a:endParaRPr lang="it-IT" dirty="0">
              <a:solidFill>
                <a:schemeClr val="tx1"/>
              </a:solidFill>
            </a:endParaRPr>
          </a:p>
        </p:txBody>
      </p:sp>
      <p:sp>
        <p:nvSpPr>
          <p:cNvPr id="13" name="Esagono 20">
            <a:extLst>
              <a:ext uri="{FF2B5EF4-FFF2-40B4-BE49-F238E27FC236}">
                <a16:creationId xmlns="" xmlns:a16="http://schemas.microsoft.com/office/drawing/2014/main" id="{A336FFF6-964B-4120-B065-45B9A64DB8A5}"/>
              </a:ext>
            </a:extLst>
          </p:cNvPr>
          <p:cNvSpPr/>
          <p:nvPr/>
        </p:nvSpPr>
        <p:spPr>
          <a:xfrm>
            <a:off x="3835400" y="2752812"/>
            <a:ext cx="4693137" cy="947126"/>
          </a:xfrm>
          <a:prstGeom prst="hexagon">
            <a:avLst/>
          </a:prstGeom>
          <a:ln w="28575"/>
          <a:effectLst>
            <a:outerShdw blurRad="50800" dist="38100" dir="18900000" algn="b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rtlCol="0" anchor="ctr"/>
          <a:lstStyle/>
          <a:p>
            <a:pPr algn="ctr"/>
            <a:r>
              <a:rPr lang="it-IT" dirty="0" smtClean="0">
                <a:solidFill>
                  <a:schemeClr val="tx1"/>
                </a:solidFill>
              </a:rPr>
              <a:t>Somme des notes pondérées de toutes les catégories dans le</a:t>
            </a:r>
            <a:r>
              <a:rPr lang="it-IT" strike="sngStrike" dirty="0" smtClean="0">
                <a:solidFill>
                  <a:schemeClr val="tx1"/>
                </a:solidFill>
              </a:rPr>
              <a:t>s</a:t>
            </a:r>
            <a:r>
              <a:rPr lang="it-IT" dirty="0" smtClean="0">
                <a:solidFill>
                  <a:schemeClr val="tx1"/>
                </a:solidFill>
              </a:rPr>
              <a:t> thème</a:t>
            </a:r>
            <a:r>
              <a:rPr lang="it-IT" strike="sngStrike" dirty="0" smtClean="0">
                <a:solidFill>
                  <a:schemeClr val="tx1"/>
                </a:solidFill>
              </a:rPr>
              <a:t>s</a:t>
            </a:r>
            <a:endParaRPr lang="it-IT" strike="sngStrike" dirty="0">
              <a:solidFill>
                <a:schemeClr val="tx1"/>
              </a:solidFill>
            </a:endParaRPr>
          </a:p>
        </p:txBody>
      </p:sp>
      <p:sp>
        <p:nvSpPr>
          <p:cNvPr id="14" name="Esagono 20">
            <a:extLst>
              <a:ext uri="{FF2B5EF4-FFF2-40B4-BE49-F238E27FC236}">
                <a16:creationId xmlns="" xmlns:a16="http://schemas.microsoft.com/office/drawing/2014/main" id="{A336FFF6-964B-4120-B065-45B9A64DB8A5}"/>
              </a:ext>
            </a:extLst>
          </p:cNvPr>
          <p:cNvSpPr/>
          <p:nvPr/>
        </p:nvSpPr>
        <p:spPr>
          <a:xfrm>
            <a:off x="4020332" y="4095827"/>
            <a:ext cx="4508205" cy="947126"/>
          </a:xfrm>
          <a:prstGeom prst="hexagon">
            <a:avLst/>
          </a:prstGeom>
          <a:ln w="28575"/>
          <a:effectLst>
            <a:outerShdw blurRad="50800" dist="38100" dir="18900000" algn="b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rtlCol="0" anchor="ctr"/>
          <a:lstStyle/>
          <a:p>
            <a:pPr algn="ctr"/>
            <a:r>
              <a:rPr lang="it-IT" dirty="0" smtClean="0">
                <a:solidFill>
                  <a:schemeClr val="tx1"/>
                </a:solidFill>
              </a:rPr>
              <a:t>Somme des notes pondérées de tous les thèmes</a:t>
            </a:r>
            <a:endParaRPr lang="it-IT" dirty="0">
              <a:solidFill>
                <a:schemeClr val="tx1"/>
              </a:solidFill>
            </a:endParaRPr>
          </a:p>
        </p:txBody>
      </p:sp>
      <p:sp>
        <p:nvSpPr>
          <p:cNvPr id="11" name="ZoneTexte 10"/>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14660513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n-GB"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25</a:t>
            </a:fld>
            <a:endParaRPr lang="en-US"/>
          </a:p>
        </p:txBody>
      </p:sp>
      <p:grpSp>
        <p:nvGrpSpPr>
          <p:cNvPr id="29" name="Group 28"/>
          <p:cNvGrpSpPr/>
          <p:nvPr/>
        </p:nvGrpSpPr>
        <p:grpSpPr>
          <a:xfrm>
            <a:off x="149674" y="1865384"/>
            <a:ext cx="1512149" cy="3779946"/>
            <a:chOff x="149674" y="1865384"/>
            <a:chExt cx="1512149" cy="3779946"/>
          </a:xfrm>
        </p:grpSpPr>
        <p:grpSp>
          <p:nvGrpSpPr>
            <p:cNvPr id="22" name="Group 21"/>
            <p:cNvGrpSpPr/>
            <p:nvPr/>
          </p:nvGrpSpPr>
          <p:grpSpPr>
            <a:xfrm>
              <a:off x="173275" y="1865384"/>
              <a:ext cx="1488548" cy="1250770"/>
              <a:chOff x="173275" y="1865384"/>
              <a:chExt cx="1488548" cy="1250770"/>
            </a:xfrm>
          </p:grpSpPr>
          <p:grpSp>
            <p:nvGrpSpPr>
              <p:cNvPr id="20" name="Group 19"/>
              <p:cNvGrpSpPr/>
              <p:nvPr/>
            </p:nvGrpSpPr>
            <p:grpSpPr>
              <a:xfrm>
                <a:off x="173275" y="1865384"/>
                <a:ext cx="1488548" cy="1250770"/>
                <a:chOff x="173275" y="1865384"/>
                <a:chExt cx="1488548" cy="1250770"/>
              </a:xfrm>
            </p:grpSpPr>
            <p:pic>
              <p:nvPicPr>
                <p:cNvPr id="18" name="Immagine 14">
                  <a:extLst>
                    <a:ext uri="{FF2B5EF4-FFF2-40B4-BE49-F238E27FC236}">
                      <a16:creationId xmlns="" xmlns:a16="http://schemas.microsoft.com/office/drawing/2014/main" id="{CEBF79C4-8073-4738-8F87-8589046AE507}"/>
                    </a:ext>
                  </a:extLst>
                </p:cNvPr>
                <p:cNvPicPr>
                  <a:picLocks noChangeAspect="1"/>
                </p:cNvPicPr>
                <p:nvPr/>
              </p:nvPicPr>
              <p:blipFill rotWithShape="1">
                <a:blip r:embed="rId2"/>
                <a:srcRect r="84452"/>
                <a:stretch/>
              </p:blipFill>
              <p:spPr>
                <a:xfrm>
                  <a:off x="173275" y="1865384"/>
                  <a:ext cx="520477" cy="1250770"/>
                </a:xfrm>
                <a:prstGeom prst="rect">
                  <a:avLst/>
                </a:prstGeom>
              </p:spPr>
            </p:pic>
            <p:pic>
              <p:nvPicPr>
                <p:cNvPr id="19" name="Immagine 14">
                  <a:extLst>
                    <a:ext uri="{FF2B5EF4-FFF2-40B4-BE49-F238E27FC236}">
                      <a16:creationId xmlns="" xmlns:a16="http://schemas.microsoft.com/office/drawing/2014/main" id="{CEBF79C4-8073-4738-8F87-8589046AE507}"/>
                    </a:ext>
                  </a:extLst>
                </p:cNvPr>
                <p:cNvPicPr>
                  <a:picLocks noChangeAspect="1"/>
                </p:cNvPicPr>
                <p:nvPr/>
              </p:nvPicPr>
              <p:blipFill rotWithShape="1">
                <a:blip r:embed="rId2"/>
                <a:srcRect l="70749"/>
                <a:stretch/>
              </p:blipFill>
              <p:spPr>
                <a:xfrm>
                  <a:off x="682632" y="1865384"/>
                  <a:ext cx="979191" cy="1250770"/>
                </a:xfrm>
                <a:prstGeom prst="rect">
                  <a:avLst/>
                </a:prstGeom>
              </p:spPr>
            </p:pic>
          </p:grpSp>
          <p:sp>
            <p:nvSpPr>
              <p:cNvPr id="21" name="TextBox 20"/>
              <p:cNvSpPr txBox="1"/>
              <p:nvPr/>
            </p:nvSpPr>
            <p:spPr>
              <a:xfrm>
                <a:off x="205022" y="1865384"/>
                <a:ext cx="450764" cy="169277"/>
              </a:xfrm>
              <a:prstGeom prst="rect">
                <a:avLst/>
              </a:prstGeom>
              <a:noFill/>
            </p:spPr>
            <p:txBody>
              <a:bodyPr wrap="none" rtlCol="0">
                <a:spAutoFit/>
              </a:bodyPr>
              <a:lstStyle/>
              <a:p>
                <a:r>
                  <a:rPr lang="en-US" sz="500" b="1" dirty="0" smtClean="0"/>
                  <a:t>Indicateurs</a:t>
                </a:r>
                <a:endParaRPr lang="en-GB" sz="500" b="1" dirty="0"/>
              </a:p>
            </p:txBody>
          </p:sp>
        </p:grpSp>
        <p:grpSp>
          <p:nvGrpSpPr>
            <p:cNvPr id="25" name="Group 24"/>
            <p:cNvGrpSpPr/>
            <p:nvPr/>
          </p:nvGrpSpPr>
          <p:grpSpPr>
            <a:xfrm>
              <a:off x="149674" y="3235153"/>
              <a:ext cx="1498705" cy="1304949"/>
              <a:chOff x="149674" y="3235153"/>
              <a:chExt cx="1498705" cy="1304949"/>
            </a:xfrm>
          </p:grpSpPr>
          <p:pic>
            <p:nvPicPr>
              <p:cNvPr id="7" name="Immagine 8">
                <a:extLst>
                  <a:ext uri="{FF2B5EF4-FFF2-40B4-BE49-F238E27FC236}">
                    <a16:creationId xmlns="" xmlns:a16="http://schemas.microsoft.com/office/drawing/2014/main" id="{000F9519-AA71-45EE-BA63-57E4DF6AD9BB}"/>
                  </a:ext>
                </a:extLst>
              </p:cNvPr>
              <p:cNvPicPr>
                <a:picLocks noChangeAspect="1"/>
              </p:cNvPicPr>
              <p:nvPr/>
            </p:nvPicPr>
            <p:blipFill rotWithShape="1">
              <a:blip r:embed="rId3"/>
              <a:srcRect r="84354"/>
              <a:stretch/>
            </p:blipFill>
            <p:spPr>
              <a:xfrm>
                <a:off x="149674" y="3235153"/>
                <a:ext cx="526188" cy="1304949"/>
              </a:xfrm>
              <a:prstGeom prst="rect">
                <a:avLst/>
              </a:prstGeom>
            </p:spPr>
          </p:pic>
          <p:pic>
            <p:nvPicPr>
              <p:cNvPr id="23" name="Immagine 8">
                <a:extLst>
                  <a:ext uri="{FF2B5EF4-FFF2-40B4-BE49-F238E27FC236}">
                    <a16:creationId xmlns="" xmlns:a16="http://schemas.microsoft.com/office/drawing/2014/main" id="{000F9519-AA71-45EE-BA63-57E4DF6AD9BB}"/>
                  </a:ext>
                </a:extLst>
              </p:cNvPr>
              <p:cNvPicPr>
                <a:picLocks noChangeAspect="1"/>
              </p:cNvPicPr>
              <p:nvPr/>
            </p:nvPicPr>
            <p:blipFill rotWithShape="1">
              <a:blip r:embed="rId3"/>
              <a:srcRect l="70602"/>
              <a:stretch/>
            </p:blipFill>
            <p:spPr>
              <a:xfrm>
                <a:off x="659660" y="3235153"/>
                <a:ext cx="988719" cy="1304949"/>
              </a:xfrm>
              <a:prstGeom prst="rect">
                <a:avLst/>
              </a:prstGeom>
            </p:spPr>
          </p:pic>
          <p:sp>
            <p:nvSpPr>
              <p:cNvPr id="24" name="TextBox 23"/>
              <p:cNvSpPr txBox="1"/>
              <p:nvPr/>
            </p:nvSpPr>
            <p:spPr>
              <a:xfrm>
                <a:off x="187386" y="3235153"/>
                <a:ext cx="450764" cy="169277"/>
              </a:xfrm>
              <a:prstGeom prst="rect">
                <a:avLst/>
              </a:prstGeom>
              <a:noFill/>
            </p:spPr>
            <p:txBody>
              <a:bodyPr wrap="none" rtlCol="0">
                <a:spAutoFit/>
              </a:bodyPr>
              <a:lstStyle/>
              <a:p>
                <a:r>
                  <a:rPr lang="en-US" sz="500" b="1" dirty="0" smtClean="0"/>
                  <a:t>Indicateurs</a:t>
                </a:r>
                <a:endParaRPr lang="en-GB" sz="500" b="1" dirty="0"/>
              </a:p>
            </p:txBody>
          </p:sp>
        </p:grpSp>
        <p:grpSp>
          <p:nvGrpSpPr>
            <p:cNvPr id="28" name="Group 27"/>
            <p:cNvGrpSpPr/>
            <p:nvPr/>
          </p:nvGrpSpPr>
          <p:grpSpPr>
            <a:xfrm>
              <a:off x="149674" y="4602065"/>
              <a:ext cx="1493090" cy="1043265"/>
              <a:chOff x="149674" y="4602065"/>
              <a:chExt cx="1493090" cy="1043265"/>
            </a:xfrm>
          </p:grpSpPr>
          <p:pic>
            <p:nvPicPr>
              <p:cNvPr id="8" name="Immagine 9">
                <a:extLst>
                  <a:ext uri="{FF2B5EF4-FFF2-40B4-BE49-F238E27FC236}">
                    <a16:creationId xmlns="" xmlns:a16="http://schemas.microsoft.com/office/drawing/2014/main" id="{CDEDA6E9-9A5C-4C47-83AB-38F5A6275D81}"/>
                  </a:ext>
                </a:extLst>
              </p:cNvPr>
              <p:cNvPicPr>
                <a:picLocks noChangeAspect="1"/>
              </p:cNvPicPr>
              <p:nvPr/>
            </p:nvPicPr>
            <p:blipFill rotWithShape="1">
              <a:blip r:embed="rId4"/>
              <a:srcRect r="84255"/>
              <a:stretch/>
            </p:blipFill>
            <p:spPr>
              <a:xfrm>
                <a:off x="149674" y="4611775"/>
                <a:ext cx="530810" cy="1033555"/>
              </a:xfrm>
              <a:prstGeom prst="rect">
                <a:avLst/>
              </a:prstGeom>
            </p:spPr>
          </p:pic>
          <p:pic>
            <p:nvPicPr>
              <p:cNvPr id="26" name="Immagine 9">
                <a:extLst>
                  <a:ext uri="{FF2B5EF4-FFF2-40B4-BE49-F238E27FC236}">
                    <a16:creationId xmlns="" xmlns:a16="http://schemas.microsoft.com/office/drawing/2014/main" id="{CDEDA6E9-9A5C-4C47-83AB-38F5A6275D81}"/>
                  </a:ext>
                </a:extLst>
              </p:cNvPr>
              <p:cNvPicPr>
                <a:picLocks noChangeAspect="1"/>
              </p:cNvPicPr>
              <p:nvPr/>
            </p:nvPicPr>
            <p:blipFill rotWithShape="1">
              <a:blip r:embed="rId4"/>
              <a:srcRect l="70268"/>
              <a:stretch/>
            </p:blipFill>
            <p:spPr>
              <a:xfrm>
                <a:off x="640423" y="4610819"/>
                <a:ext cx="1002341" cy="1033555"/>
              </a:xfrm>
              <a:prstGeom prst="rect">
                <a:avLst/>
              </a:prstGeom>
            </p:spPr>
          </p:pic>
          <p:sp>
            <p:nvSpPr>
              <p:cNvPr id="27" name="TextBox 26"/>
              <p:cNvSpPr txBox="1"/>
              <p:nvPr/>
            </p:nvSpPr>
            <p:spPr>
              <a:xfrm>
                <a:off x="187386" y="4602065"/>
                <a:ext cx="450764" cy="169277"/>
              </a:xfrm>
              <a:prstGeom prst="rect">
                <a:avLst/>
              </a:prstGeom>
              <a:noFill/>
            </p:spPr>
            <p:txBody>
              <a:bodyPr wrap="none" rtlCol="0">
                <a:spAutoFit/>
              </a:bodyPr>
              <a:lstStyle/>
              <a:p>
                <a:r>
                  <a:rPr lang="en-US" sz="500" b="1" dirty="0" smtClean="0"/>
                  <a:t>Indicateurs</a:t>
                </a:r>
                <a:endParaRPr lang="en-GB" sz="500" b="1" dirty="0"/>
              </a:p>
            </p:txBody>
          </p:sp>
        </p:grpSp>
      </p:grpSp>
      <p:grpSp>
        <p:nvGrpSpPr>
          <p:cNvPr id="131" name="Group 130"/>
          <p:cNvGrpSpPr/>
          <p:nvPr/>
        </p:nvGrpSpPr>
        <p:grpSpPr>
          <a:xfrm>
            <a:off x="1787566" y="1858795"/>
            <a:ext cx="1440930" cy="3779331"/>
            <a:chOff x="1787566" y="1858795"/>
            <a:chExt cx="1440930" cy="3779331"/>
          </a:xfrm>
        </p:grpSpPr>
        <p:grpSp>
          <p:nvGrpSpPr>
            <p:cNvPr id="130" name="Group 129"/>
            <p:cNvGrpSpPr/>
            <p:nvPr/>
          </p:nvGrpSpPr>
          <p:grpSpPr>
            <a:xfrm>
              <a:off x="1787566" y="1858795"/>
              <a:ext cx="1440930" cy="1250076"/>
              <a:chOff x="1787566" y="1858795"/>
              <a:chExt cx="1440930" cy="1250076"/>
            </a:xfrm>
          </p:grpSpPr>
          <p:grpSp>
            <p:nvGrpSpPr>
              <p:cNvPr id="50" name="Group 49"/>
              <p:cNvGrpSpPr/>
              <p:nvPr/>
            </p:nvGrpSpPr>
            <p:grpSpPr>
              <a:xfrm>
                <a:off x="1789352" y="1858795"/>
                <a:ext cx="1439144" cy="1250076"/>
                <a:chOff x="1807954" y="1858795"/>
                <a:chExt cx="1439144" cy="1250076"/>
              </a:xfrm>
            </p:grpSpPr>
            <p:pic>
              <p:nvPicPr>
                <p:cNvPr id="30" name="Immagine 10">
                  <a:extLst>
                    <a:ext uri="{FF2B5EF4-FFF2-40B4-BE49-F238E27FC236}">
                      <a16:creationId xmlns="" xmlns:a16="http://schemas.microsoft.com/office/drawing/2014/main" id="{DBCEFD0E-584F-4242-A115-66A7D95137C7}"/>
                    </a:ext>
                  </a:extLst>
                </p:cNvPr>
                <p:cNvPicPr>
                  <a:picLocks noChangeAspect="1"/>
                </p:cNvPicPr>
                <p:nvPr/>
              </p:nvPicPr>
              <p:blipFill rotWithShape="1">
                <a:blip r:embed="rId5"/>
                <a:srcRect l="61060"/>
                <a:stretch/>
              </p:blipFill>
              <p:spPr>
                <a:xfrm>
                  <a:off x="2237634" y="1859671"/>
                  <a:ext cx="1009464" cy="1249200"/>
                </a:xfrm>
                <a:prstGeom prst="rect">
                  <a:avLst/>
                </a:prstGeom>
              </p:spPr>
            </p:pic>
            <p:grpSp>
              <p:nvGrpSpPr>
                <p:cNvPr id="38" name="Group 37"/>
                <p:cNvGrpSpPr/>
                <p:nvPr/>
              </p:nvGrpSpPr>
              <p:grpSpPr>
                <a:xfrm>
                  <a:off x="1807954" y="1858795"/>
                  <a:ext cx="469102" cy="1249200"/>
                  <a:chOff x="1807954" y="1858795"/>
                  <a:chExt cx="469102" cy="1249200"/>
                </a:xfrm>
              </p:grpSpPr>
              <p:pic>
                <p:nvPicPr>
                  <p:cNvPr id="9" name="Immagine 10">
                    <a:extLst>
                      <a:ext uri="{FF2B5EF4-FFF2-40B4-BE49-F238E27FC236}">
                        <a16:creationId xmlns="" xmlns:a16="http://schemas.microsoft.com/office/drawing/2014/main" id="{DBCEFD0E-584F-4242-A115-66A7D95137C7}"/>
                      </a:ext>
                    </a:extLst>
                  </p:cNvPr>
                  <p:cNvPicPr>
                    <a:picLocks noChangeAspect="1"/>
                  </p:cNvPicPr>
                  <p:nvPr/>
                </p:nvPicPr>
                <p:blipFill rotWithShape="1">
                  <a:blip r:embed="rId5"/>
                  <a:srcRect l="-1" r="82977"/>
                  <a:stretch/>
                </p:blipFill>
                <p:spPr>
                  <a:xfrm>
                    <a:off x="1807954" y="1858795"/>
                    <a:ext cx="441307" cy="1249200"/>
                  </a:xfrm>
                  <a:prstGeom prst="rect">
                    <a:avLst/>
                  </a:prstGeom>
                </p:spPr>
              </p:pic>
              <p:sp>
                <p:nvSpPr>
                  <p:cNvPr id="32" name="TextBox 31"/>
                  <p:cNvSpPr txBox="1"/>
                  <p:nvPr/>
                </p:nvSpPr>
                <p:spPr>
                  <a:xfrm>
                    <a:off x="1810262" y="1858795"/>
                    <a:ext cx="466794" cy="169277"/>
                  </a:xfrm>
                  <a:prstGeom prst="rect">
                    <a:avLst/>
                  </a:prstGeom>
                  <a:noFill/>
                </p:spPr>
                <p:txBody>
                  <a:bodyPr wrap="none" rtlCol="0">
                    <a:spAutoFit/>
                  </a:bodyPr>
                  <a:lstStyle/>
                  <a:p>
                    <a:r>
                      <a:rPr lang="en-US" sz="500" b="1" dirty="0" smtClean="0"/>
                      <a:t>Catégories</a:t>
                    </a:r>
                    <a:endParaRPr lang="en-GB" sz="500" b="1" dirty="0"/>
                  </a:p>
                </p:txBody>
              </p:sp>
              <p:sp>
                <p:nvSpPr>
                  <p:cNvPr id="33" name="TextBox 32"/>
                  <p:cNvSpPr txBox="1"/>
                  <p:nvPr/>
                </p:nvSpPr>
                <p:spPr>
                  <a:xfrm>
                    <a:off x="1828799" y="2024341"/>
                    <a:ext cx="420461" cy="1077218"/>
                  </a:xfrm>
                  <a:prstGeom prst="rect">
                    <a:avLst/>
                  </a:prstGeom>
                  <a:solidFill>
                    <a:schemeClr val="bg1"/>
                  </a:solidFill>
                </p:spPr>
                <p:txBody>
                  <a:bodyPr wrap="square" rtlCol="0">
                    <a:spAutoFit/>
                  </a:bodyPr>
                  <a:lstStyle/>
                  <a:p>
                    <a:endParaRPr lang="en-US" sz="500" dirty="0" smtClean="0"/>
                  </a:p>
                  <a:p>
                    <a:endParaRPr lang="en-US" sz="500" dirty="0"/>
                  </a:p>
                  <a:p>
                    <a:endParaRPr lang="en-US" sz="500" dirty="0" smtClean="0"/>
                  </a:p>
                  <a:p>
                    <a:endParaRPr lang="en-US" sz="500" dirty="0"/>
                  </a:p>
                  <a:p>
                    <a:endParaRPr lang="en-US" sz="500" dirty="0" smtClean="0"/>
                  </a:p>
                  <a:p>
                    <a:pPr algn="ctr"/>
                    <a:endParaRPr lang="en-US" sz="500" dirty="0" smtClean="0"/>
                  </a:p>
                  <a:p>
                    <a:pPr algn="ctr"/>
                    <a:r>
                      <a:rPr lang="en-US" sz="500" dirty="0" smtClean="0"/>
                      <a:t>E1</a:t>
                    </a:r>
                    <a:endParaRPr lang="en-US" sz="500" dirty="0"/>
                  </a:p>
                  <a:p>
                    <a:pPr algn="ctr"/>
                    <a:endParaRPr lang="en-US" sz="500" dirty="0" smtClean="0"/>
                  </a:p>
                  <a:p>
                    <a:pPr algn="ctr"/>
                    <a:endParaRPr lang="en-US" sz="500" dirty="0"/>
                  </a:p>
                  <a:p>
                    <a:pPr algn="ctr"/>
                    <a:endParaRPr lang="en-US" sz="500" dirty="0" smtClean="0"/>
                  </a:p>
                  <a:p>
                    <a:pPr algn="ctr"/>
                    <a:endParaRPr lang="en-US" sz="500" dirty="0" smtClean="0"/>
                  </a:p>
                  <a:p>
                    <a:pPr algn="ctr"/>
                    <a:endParaRPr lang="en-US" sz="500" dirty="0" smtClean="0"/>
                  </a:p>
                  <a:p>
                    <a:pPr algn="ctr"/>
                    <a:endParaRPr lang="en-GB" sz="300" dirty="0"/>
                  </a:p>
                </p:txBody>
              </p:sp>
            </p:grpSp>
          </p:grpSp>
          <p:cxnSp>
            <p:nvCxnSpPr>
              <p:cNvPr id="125" name="Straight Connector 124"/>
              <p:cNvCxnSpPr/>
              <p:nvPr/>
            </p:nvCxnSpPr>
            <p:spPr>
              <a:xfrm>
                <a:off x="1787566" y="3091381"/>
                <a:ext cx="466794"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9" name="Group 128"/>
            <p:cNvGrpSpPr/>
            <p:nvPr/>
          </p:nvGrpSpPr>
          <p:grpSpPr>
            <a:xfrm>
              <a:off x="1787566" y="3228701"/>
              <a:ext cx="1436614" cy="1302687"/>
              <a:chOff x="1787566" y="3228701"/>
              <a:chExt cx="1436614" cy="1302687"/>
            </a:xfrm>
          </p:grpSpPr>
          <p:grpSp>
            <p:nvGrpSpPr>
              <p:cNvPr id="47" name="Group 46"/>
              <p:cNvGrpSpPr/>
              <p:nvPr/>
            </p:nvGrpSpPr>
            <p:grpSpPr>
              <a:xfrm>
                <a:off x="1793669" y="3228701"/>
                <a:ext cx="1430511" cy="1302687"/>
                <a:chOff x="1786988" y="3228701"/>
                <a:chExt cx="1430511" cy="1302687"/>
              </a:xfrm>
            </p:grpSpPr>
            <p:pic>
              <p:nvPicPr>
                <p:cNvPr id="35" name="Immagine 12">
                  <a:extLst>
                    <a:ext uri="{FF2B5EF4-FFF2-40B4-BE49-F238E27FC236}">
                      <a16:creationId xmlns="" xmlns:a16="http://schemas.microsoft.com/office/drawing/2014/main" id="{8E487999-8C12-41B2-BB00-A0C6EA9CBFF8}"/>
                    </a:ext>
                  </a:extLst>
                </p:cNvPr>
                <p:cNvPicPr>
                  <a:picLocks noChangeAspect="1"/>
                </p:cNvPicPr>
                <p:nvPr/>
              </p:nvPicPr>
              <p:blipFill rotWithShape="1">
                <a:blip r:embed="rId6"/>
                <a:srcRect l="61459"/>
                <a:stretch/>
              </p:blipFill>
              <p:spPr>
                <a:xfrm>
                  <a:off x="2223278" y="3394940"/>
                  <a:ext cx="994221" cy="1136448"/>
                </a:xfrm>
                <a:prstGeom prst="rect">
                  <a:avLst/>
                </a:prstGeom>
              </p:spPr>
            </p:pic>
            <p:pic>
              <p:nvPicPr>
                <p:cNvPr id="36" name="Immagine 15">
                  <a:extLst>
                    <a:ext uri="{FF2B5EF4-FFF2-40B4-BE49-F238E27FC236}">
                      <a16:creationId xmlns="" xmlns:a16="http://schemas.microsoft.com/office/drawing/2014/main" id="{40104427-4C68-476C-A869-F5940EBC402C}"/>
                    </a:ext>
                  </a:extLst>
                </p:cNvPr>
                <p:cNvPicPr>
                  <a:picLocks noChangeAspect="1"/>
                </p:cNvPicPr>
                <p:nvPr/>
              </p:nvPicPr>
              <p:blipFill rotWithShape="1">
                <a:blip r:embed="rId5"/>
                <a:srcRect l="61676" t="-537" b="87163"/>
                <a:stretch/>
              </p:blipFill>
              <p:spPr>
                <a:xfrm>
                  <a:off x="2228853" y="3228701"/>
                  <a:ext cx="988646" cy="166239"/>
                </a:xfrm>
                <a:prstGeom prst="rect">
                  <a:avLst/>
                </a:prstGeom>
              </p:spPr>
            </p:pic>
            <p:grpSp>
              <p:nvGrpSpPr>
                <p:cNvPr id="43" name="Group 42"/>
                <p:cNvGrpSpPr/>
                <p:nvPr/>
              </p:nvGrpSpPr>
              <p:grpSpPr>
                <a:xfrm>
                  <a:off x="1786988" y="3235152"/>
                  <a:ext cx="469102" cy="1296235"/>
                  <a:chOff x="1807954" y="1858795"/>
                  <a:chExt cx="469102" cy="1249200"/>
                </a:xfrm>
              </p:grpSpPr>
              <p:pic>
                <p:nvPicPr>
                  <p:cNvPr id="44" name="Immagine 10">
                    <a:extLst>
                      <a:ext uri="{FF2B5EF4-FFF2-40B4-BE49-F238E27FC236}">
                        <a16:creationId xmlns="" xmlns:a16="http://schemas.microsoft.com/office/drawing/2014/main" id="{DBCEFD0E-584F-4242-A115-66A7D95137C7}"/>
                      </a:ext>
                    </a:extLst>
                  </p:cNvPr>
                  <p:cNvPicPr>
                    <a:picLocks noChangeAspect="1"/>
                  </p:cNvPicPr>
                  <p:nvPr/>
                </p:nvPicPr>
                <p:blipFill rotWithShape="1">
                  <a:blip r:embed="rId5"/>
                  <a:srcRect l="-1" r="82977"/>
                  <a:stretch/>
                </p:blipFill>
                <p:spPr>
                  <a:xfrm>
                    <a:off x="1807954" y="1858795"/>
                    <a:ext cx="441307" cy="1249200"/>
                  </a:xfrm>
                  <a:prstGeom prst="rect">
                    <a:avLst/>
                  </a:prstGeom>
                </p:spPr>
              </p:pic>
              <p:sp>
                <p:nvSpPr>
                  <p:cNvPr id="45" name="TextBox 44"/>
                  <p:cNvSpPr txBox="1"/>
                  <p:nvPr/>
                </p:nvSpPr>
                <p:spPr>
                  <a:xfrm>
                    <a:off x="1810262" y="1858795"/>
                    <a:ext cx="466794" cy="169277"/>
                  </a:xfrm>
                  <a:prstGeom prst="rect">
                    <a:avLst/>
                  </a:prstGeom>
                  <a:noFill/>
                </p:spPr>
                <p:txBody>
                  <a:bodyPr wrap="none" rtlCol="0">
                    <a:spAutoFit/>
                  </a:bodyPr>
                  <a:lstStyle/>
                  <a:p>
                    <a:r>
                      <a:rPr lang="en-US" sz="500" b="1" dirty="0" smtClean="0"/>
                      <a:t>Catégories</a:t>
                    </a:r>
                    <a:endParaRPr lang="en-GB" sz="500" b="1" dirty="0"/>
                  </a:p>
                </p:txBody>
              </p:sp>
              <p:sp>
                <p:nvSpPr>
                  <p:cNvPr id="46" name="TextBox 45"/>
                  <p:cNvSpPr txBox="1"/>
                  <p:nvPr/>
                </p:nvSpPr>
                <p:spPr>
                  <a:xfrm>
                    <a:off x="1821739" y="2017537"/>
                    <a:ext cx="427521" cy="1082621"/>
                  </a:xfrm>
                  <a:prstGeom prst="rect">
                    <a:avLst/>
                  </a:prstGeom>
                  <a:solidFill>
                    <a:schemeClr val="bg1"/>
                  </a:solidFill>
                </p:spPr>
                <p:txBody>
                  <a:bodyPr wrap="square" rtlCol="0">
                    <a:spAutoFit/>
                  </a:bodyPr>
                  <a:lstStyle/>
                  <a:p>
                    <a:endParaRPr lang="en-US" sz="500" dirty="0" smtClean="0"/>
                  </a:p>
                  <a:p>
                    <a:endParaRPr lang="en-US" sz="500" dirty="0"/>
                  </a:p>
                  <a:p>
                    <a:endParaRPr lang="en-US" sz="500" dirty="0" smtClean="0"/>
                  </a:p>
                  <a:p>
                    <a:endParaRPr lang="en-US" sz="500" dirty="0"/>
                  </a:p>
                  <a:p>
                    <a:endParaRPr lang="en-US" sz="500" dirty="0" smtClean="0"/>
                  </a:p>
                  <a:p>
                    <a:pPr algn="ctr"/>
                    <a:endParaRPr lang="en-US" sz="500" dirty="0" smtClean="0"/>
                  </a:p>
                  <a:p>
                    <a:pPr algn="ctr"/>
                    <a:r>
                      <a:rPr lang="en-US" sz="500" dirty="0" smtClean="0"/>
                      <a:t>E2</a:t>
                    </a:r>
                    <a:endParaRPr lang="en-US" sz="500" dirty="0"/>
                  </a:p>
                  <a:p>
                    <a:pPr algn="ctr"/>
                    <a:endParaRPr lang="en-US" sz="500" dirty="0" smtClean="0"/>
                  </a:p>
                  <a:p>
                    <a:pPr algn="ctr"/>
                    <a:endParaRPr lang="en-US" sz="500" dirty="0"/>
                  </a:p>
                  <a:p>
                    <a:pPr algn="ctr"/>
                    <a:endParaRPr lang="en-US" sz="500" dirty="0" smtClean="0"/>
                  </a:p>
                  <a:p>
                    <a:pPr algn="ctr"/>
                    <a:endParaRPr lang="en-US" sz="500" dirty="0" smtClean="0"/>
                  </a:p>
                  <a:p>
                    <a:pPr algn="ctr"/>
                    <a:endParaRPr lang="en-US" sz="400" dirty="0" smtClean="0"/>
                  </a:p>
                  <a:p>
                    <a:pPr algn="ctr"/>
                    <a:endParaRPr lang="en-US" sz="300" dirty="0" smtClean="0"/>
                  </a:p>
                  <a:p>
                    <a:pPr algn="ctr"/>
                    <a:endParaRPr lang="en-US" sz="200" dirty="0" smtClean="0"/>
                  </a:p>
                  <a:p>
                    <a:pPr algn="ctr"/>
                    <a:endParaRPr lang="en-US" sz="100" dirty="0" smtClean="0"/>
                  </a:p>
                  <a:p>
                    <a:pPr algn="ctr"/>
                    <a:endParaRPr lang="en-US" sz="100" dirty="0"/>
                  </a:p>
                  <a:p>
                    <a:pPr algn="ctr"/>
                    <a:endParaRPr lang="en-US" sz="100" dirty="0" smtClean="0"/>
                  </a:p>
                </p:txBody>
              </p:sp>
            </p:grpSp>
          </p:grpSp>
          <p:cxnSp>
            <p:nvCxnSpPr>
              <p:cNvPr id="124" name="Straight Connector 123"/>
              <p:cNvCxnSpPr/>
              <p:nvPr/>
            </p:nvCxnSpPr>
            <p:spPr>
              <a:xfrm>
                <a:off x="1789352" y="3396705"/>
                <a:ext cx="466794"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1787566" y="4514168"/>
                <a:ext cx="466794"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8" name="Group 127"/>
            <p:cNvGrpSpPr/>
            <p:nvPr/>
          </p:nvGrpSpPr>
          <p:grpSpPr>
            <a:xfrm>
              <a:off x="1798739" y="4597933"/>
              <a:ext cx="1423849" cy="1040193"/>
              <a:chOff x="1798739" y="4597933"/>
              <a:chExt cx="1423849" cy="1040193"/>
            </a:xfrm>
          </p:grpSpPr>
          <p:pic>
            <p:nvPicPr>
              <p:cNvPr id="119" name="Immagine 10">
                <a:extLst>
                  <a:ext uri="{FF2B5EF4-FFF2-40B4-BE49-F238E27FC236}">
                    <a16:creationId xmlns="" xmlns:a16="http://schemas.microsoft.com/office/drawing/2014/main" id="{DBCEFD0E-584F-4242-A115-66A7D95137C7}"/>
                  </a:ext>
                </a:extLst>
              </p:cNvPr>
              <p:cNvPicPr>
                <a:picLocks noChangeAspect="1"/>
              </p:cNvPicPr>
              <p:nvPr/>
            </p:nvPicPr>
            <p:blipFill rotWithShape="1">
              <a:blip r:embed="rId5"/>
              <a:srcRect l="-1" r="82977" b="18826"/>
              <a:stretch/>
            </p:blipFill>
            <p:spPr>
              <a:xfrm>
                <a:off x="1803630" y="4609688"/>
                <a:ext cx="441307" cy="1016724"/>
              </a:xfrm>
              <a:prstGeom prst="rect">
                <a:avLst/>
              </a:prstGeom>
            </p:spPr>
          </p:pic>
          <p:grpSp>
            <p:nvGrpSpPr>
              <p:cNvPr id="48" name="Group 47"/>
              <p:cNvGrpSpPr/>
              <p:nvPr/>
            </p:nvGrpSpPr>
            <p:grpSpPr>
              <a:xfrm>
                <a:off x="2228046" y="4597933"/>
                <a:ext cx="994542" cy="1030998"/>
                <a:chOff x="5252012" y="4600938"/>
                <a:chExt cx="994542" cy="1030998"/>
              </a:xfrm>
            </p:grpSpPr>
            <p:pic>
              <p:nvPicPr>
                <p:cNvPr id="10" name="Immagine 13">
                  <a:extLst>
                    <a:ext uri="{FF2B5EF4-FFF2-40B4-BE49-F238E27FC236}">
                      <a16:creationId xmlns="" xmlns:a16="http://schemas.microsoft.com/office/drawing/2014/main" id="{7E1C39D5-CDF8-4ADA-93E0-F18E1BE62C65}"/>
                    </a:ext>
                  </a:extLst>
                </p:cNvPr>
                <p:cNvPicPr>
                  <a:picLocks noChangeAspect="1"/>
                </p:cNvPicPr>
                <p:nvPr/>
              </p:nvPicPr>
              <p:blipFill rotWithShape="1">
                <a:blip r:embed="rId7"/>
                <a:srcRect l="61447"/>
                <a:stretch/>
              </p:blipFill>
              <p:spPr>
                <a:xfrm>
                  <a:off x="5252012" y="4771342"/>
                  <a:ext cx="994541" cy="860594"/>
                </a:xfrm>
                <a:prstGeom prst="rect">
                  <a:avLst/>
                </a:prstGeom>
              </p:spPr>
            </p:pic>
            <p:pic>
              <p:nvPicPr>
                <p:cNvPr id="12" name="Immagine 16">
                  <a:extLst>
                    <a:ext uri="{FF2B5EF4-FFF2-40B4-BE49-F238E27FC236}">
                      <a16:creationId xmlns="" xmlns:a16="http://schemas.microsoft.com/office/drawing/2014/main" id="{41BD170D-2A98-4CBD-A3F7-8B811A6E0B65}"/>
                    </a:ext>
                  </a:extLst>
                </p:cNvPr>
                <p:cNvPicPr>
                  <a:picLocks noChangeAspect="1"/>
                </p:cNvPicPr>
                <p:nvPr/>
              </p:nvPicPr>
              <p:blipFill rotWithShape="1">
                <a:blip r:embed="rId5"/>
                <a:srcRect l="61671" t="-873" b="87163"/>
                <a:stretch/>
              </p:blipFill>
              <p:spPr>
                <a:xfrm>
                  <a:off x="5257800" y="4600938"/>
                  <a:ext cx="988754" cy="170406"/>
                </a:xfrm>
                <a:prstGeom prst="rect">
                  <a:avLst/>
                </a:prstGeom>
              </p:spPr>
            </p:pic>
          </p:grpSp>
          <p:sp>
            <p:nvSpPr>
              <p:cNvPr id="41" name="TextBox 40"/>
              <p:cNvSpPr txBox="1"/>
              <p:nvPr/>
            </p:nvSpPr>
            <p:spPr>
              <a:xfrm>
                <a:off x="1798739" y="4612882"/>
                <a:ext cx="466794" cy="138382"/>
              </a:xfrm>
              <a:prstGeom prst="rect">
                <a:avLst/>
              </a:prstGeom>
              <a:noFill/>
            </p:spPr>
            <p:txBody>
              <a:bodyPr wrap="none" rtlCol="0">
                <a:spAutoFit/>
              </a:bodyPr>
              <a:lstStyle/>
              <a:p>
                <a:r>
                  <a:rPr lang="en-US" sz="500" b="1" dirty="0" smtClean="0"/>
                  <a:t>Catégories</a:t>
                </a:r>
                <a:endParaRPr lang="en-GB" sz="500" b="1" dirty="0"/>
              </a:p>
            </p:txBody>
          </p:sp>
          <p:sp>
            <p:nvSpPr>
              <p:cNvPr id="42" name="TextBox 41"/>
              <p:cNvSpPr txBox="1"/>
              <p:nvPr/>
            </p:nvSpPr>
            <p:spPr>
              <a:xfrm>
                <a:off x="1811644" y="4776352"/>
                <a:ext cx="424800" cy="861774"/>
              </a:xfrm>
              <a:prstGeom prst="rect">
                <a:avLst/>
              </a:prstGeom>
              <a:solidFill>
                <a:schemeClr val="bg1"/>
              </a:solidFill>
            </p:spPr>
            <p:txBody>
              <a:bodyPr wrap="square" rtlCol="0">
                <a:spAutoFit/>
              </a:bodyPr>
              <a:lstStyle/>
              <a:p>
                <a:endParaRPr lang="en-US" sz="500" dirty="0" smtClean="0"/>
              </a:p>
              <a:p>
                <a:endParaRPr lang="en-US" sz="500" dirty="0"/>
              </a:p>
              <a:p>
                <a:endParaRPr lang="en-US" sz="500" dirty="0" smtClean="0"/>
              </a:p>
              <a:p>
                <a:endParaRPr lang="en-US" sz="500" dirty="0"/>
              </a:p>
              <a:p>
                <a:pPr algn="ctr"/>
                <a:endParaRPr lang="en-US" sz="200" dirty="0"/>
              </a:p>
              <a:p>
                <a:pPr algn="ctr"/>
                <a:r>
                  <a:rPr lang="en-US" sz="500" dirty="0" smtClean="0"/>
                  <a:t>E3</a:t>
                </a:r>
                <a:endParaRPr lang="en-US" sz="500" dirty="0"/>
              </a:p>
              <a:p>
                <a:pPr algn="ctr"/>
                <a:endParaRPr lang="en-US" sz="500" dirty="0" smtClean="0"/>
              </a:p>
              <a:p>
                <a:pPr algn="ctr"/>
                <a:endParaRPr lang="en-US" sz="500" dirty="0"/>
              </a:p>
              <a:p>
                <a:pPr algn="ctr"/>
                <a:endParaRPr lang="en-US" sz="500" dirty="0" smtClean="0"/>
              </a:p>
              <a:p>
                <a:pPr algn="ctr"/>
                <a:endParaRPr lang="en-US" sz="300" dirty="0" smtClean="0"/>
              </a:p>
              <a:p>
                <a:pPr algn="ctr"/>
                <a:endParaRPr lang="en-US" sz="300" dirty="0"/>
              </a:p>
              <a:p>
                <a:pPr algn="ctr"/>
                <a:endParaRPr lang="en-US" sz="200" dirty="0" smtClean="0"/>
              </a:p>
            </p:txBody>
          </p:sp>
          <p:cxnSp>
            <p:nvCxnSpPr>
              <p:cNvPr id="122" name="Straight Connector 121"/>
              <p:cNvCxnSpPr/>
              <p:nvPr/>
            </p:nvCxnSpPr>
            <p:spPr>
              <a:xfrm flipH="1">
                <a:off x="1808468" y="5619553"/>
                <a:ext cx="43474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1803630" y="4770293"/>
                <a:ext cx="466794"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37" name="Group 136"/>
          <p:cNvGrpSpPr/>
          <p:nvPr/>
        </p:nvGrpSpPr>
        <p:grpSpPr>
          <a:xfrm>
            <a:off x="3409879" y="1865383"/>
            <a:ext cx="2208583" cy="3780000"/>
            <a:chOff x="3409879" y="1865383"/>
            <a:chExt cx="2208583" cy="3780000"/>
          </a:xfrm>
        </p:grpSpPr>
        <p:pic>
          <p:nvPicPr>
            <p:cNvPr id="5" name="Immagine 6">
              <a:extLst>
                <a:ext uri="{FF2B5EF4-FFF2-40B4-BE49-F238E27FC236}">
                  <a16:creationId xmlns="" xmlns:a16="http://schemas.microsoft.com/office/drawing/2014/main" id="{E2F2996C-A5E8-4DF5-B5CD-1D5C625FBCA9}"/>
                </a:ext>
              </a:extLst>
            </p:cNvPr>
            <p:cNvPicPr>
              <a:picLocks noChangeAspect="1"/>
            </p:cNvPicPr>
            <p:nvPr/>
          </p:nvPicPr>
          <p:blipFill>
            <a:blip r:embed="rId8"/>
            <a:stretch>
              <a:fillRect/>
            </a:stretch>
          </p:blipFill>
          <p:spPr>
            <a:xfrm>
              <a:off x="5338180" y="1865383"/>
              <a:ext cx="280282" cy="3780000"/>
            </a:xfrm>
            <a:prstGeom prst="rect">
              <a:avLst/>
            </a:prstGeom>
          </p:spPr>
        </p:pic>
        <p:grpSp>
          <p:nvGrpSpPr>
            <p:cNvPr id="136" name="Group 135"/>
            <p:cNvGrpSpPr/>
            <p:nvPr/>
          </p:nvGrpSpPr>
          <p:grpSpPr>
            <a:xfrm>
              <a:off x="3409879" y="1865383"/>
              <a:ext cx="1936451" cy="3780000"/>
              <a:chOff x="3409879" y="1865383"/>
              <a:chExt cx="1936451" cy="3780000"/>
            </a:xfrm>
          </p:grpSpPr>
          <p:pic>
            <p:nvPicPr>
              <p:cNvPr id="13" name="Immagine 2">
                <a:extLst>
                  <a:ext uri="{FF2B5EF4-FFF2-40B4-BE49-F238E27FC236}">
                    <a16:creationId xmlns="" xmlns:a16="http://schemas.microsoft.com/office/drawing/2014/main" id="{FEC31E09-9CC6-447C-B440-1296D2AB2C86}"/>
                  </a:ext>
                </a:extLst>
              </p:cNvPr>
              <p:cNvPicPr>
                <a:picLocks noChangeAspect="1"/>
              </p:cNvPicPr>
              <p:nvPr/>
            </p:nvPicPr>
            <p:blipFill rotWithShape="1">
              <a:blip r:embed="rId9"/>
              <a:srcRect r="67728"/>
              <a:stretch/>
            </p:blipFill>
            <p:spPr>
              <a:xfrm>
                <a:off x="3409879" y="1865383"/>
                <a:ext cx="763360" cy="3780000"/>
              </a:xfrm>
              <a:prstGeom prst="rect">
                <a:avLst/>
              </a:prstGeom>
            </p:spPr>
          </p:pic>
          <p:sp>
            <p:nvSpPr>
              <p:cNvPr id="133" name="TextBox 132"/>
              <p:cNvSpPr txBox="1"/>
              <p:nvPr/>
            </p:nvSpPr>
            <p:spPr>
              <a:xfrm>
                <a:off x="3494160" y="1886166"/>
                <a:ext cx="608852" cy="144000"/>
              </a:xfrm>
              <a:prstGeom prst="rect">
                <a:avLst/>
              </a:prstGeom>
              <a:solidFill>
                <a:schemeClr val="bg1"/>
              </a:solidFill>
            </p:spPr>
            <p:txBody>
              <a:bodyPr wrap="square" rtlCol="0">
                <a:spAutoFit/>
              </a:bodyPr>
              <a:lstStyle/>
              <a:p>
                <a:r>
                  <a:rPr lang="en-US" sz="500" b="1" dirty="0" smtClean="0"/>
                  <a:t>        Problèmes   </a:t>
                </a:r>
                <a:endParaRPr lang="en-GB" sz="500" b="1" dirty="0"/>
              </a:p>
            </p:txBody>
          </p:sp>
          <p:sp>
            <p:nvSpPr>
              <p:cNvPr id="134" name="Rectangle 133"/>
              <p:cNvSpPr/>
              <p:nvPr/>
            </p:nvSpPr>
            <p:spPr>
              <a:xfrm>
                <a:off x="3494159" y="2048808"/>
                <a:ext cx="647461" cy="356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 dirty="0" smtClean="0">
                    <a:solidFill>
                      <a:schemeClr val="tx1"/>
                    </a:solidFill>
                  </a:rPr>
                  <a:t>E</a:t>
                </a:r>
                <a:endParaRPr lang="en-GB" sz="500" dirty="0">
                  <a:solidFill>
                    <a:schemeClr val="tx1"/>
                  </a:solidFill>
                </a:endParaRPr>
              </a:p>
            </p:txBody>
          </p:sp>
          <p:pic>
            <p:nvPicPr>
              <p:cNvPr id="132" name="Immagine 2">
                <a:extLst>
                  <a:ext uri="{FF2B5EF4-FFF2-40B4-BE49-F238E27FC236}">
                    <a16:creationId xmlns="" xmlns:a16="http://schemas.microsoft.com/office/drawing/2014/main" id="{FEC31E09-9CC6-447C-B440-1296D2AB2C86}"/>
                  </a:ext>
                </a:extLst>
              </p:cNvPr>
              <p:cNvPicPr>
                <a:picLocks noChangeAspect="1"/>
              </p:cNvPicPr>
              <p:nvPr/>
            </p:nvPicPr>
            <p:blipFill rotWithShape="1">
              <a:blip r:embed="rId9"/>
              <a:srcRect l="48019"/>
              <a:stretch/>
            </p:blipFill>
            <p:spPr>
              <a:xfrm>
                <a:off x="4116762" y="1865383"/>
                <a:ext cx="1229568" cy="3780000"/>
              </a:xfrm>
              <a:prstGeom prst="rect">
                <a:avLst/>
              </a:prstGeom>
            </p:spPr>
          </p:pic>
          <p:sp>
            <p:nvSpPr>
              <p:cNvPr id="135" name="Rectangle 134"/>
              <p:cNvSpPr/>
              <p:nvPr/>
            </p:nvSpPr>
            <p:spPr>
              <a:xfrm>
                <a:off x="4147584" y="3804699"/>
                <a:ext cx="45719" cy="69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46" name="Rectangle 145"/>
          <p:cNvSpPr/>
          <p:nvPr/>
        </p:nvSpPr>
        <p:spPr>
          <a:xfrm>
            <a:off x="6485064" y="3975330"/>
            <a:ext cx="45719" cy="69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2" name="Immagine 2">
            <a:extLst>
              <a:ext uri="{FF2B5EF4-FFF2-40B4-BE49-F238E27FC236}">
                <a16:creationId xmlns="" xmlns:a16="http://schemas.microsoft.com/office/drawing/2014/main" id="{FEC31E09-9CC6-447C-B440-1296D2AB2C86}"/>
              </a:ext>
            </a:extLst>
          </p:cNvPr>
          <p:cNvPicPr>
            <a:picLocks noChangeAspect="1"/>
          </p:cNvPicPr>
          <p:nvPr/>
        </p:nvPicPr>
        <p:blipFill rotWithShape="1">
          <a:blip r:embed="rId9"/>
          <a:srcRect r="67728" b="94954"/>
          <a:stretch/>
        </p:blipFill>
        <p:spPr>
          <a:xfrm>
            <a:off x="5684897" y="1257654"/>
            <a:ext cx="854199" cy="190719"/>
          </a:xfrm>
          <a:prstGeom prst="rect">
            <a:avLst/>
          </a:prstGeom>
        </p:spPr>
      </p:pic>
      <p:sp>
        <p:nvSpPr>
          <p:cNvPr id="143" name="TextBox 142"/>
          <p:cNvSpPr txBox="1"/>
          <p:nvPr/>
        </p:nvSpPr>
        <p:spPr>
          <a:xfrm>
            <a:off x="5781409" y="1278437"/>
            <a:ext cx="697215" cy="144000"/>
          </a:xfrm>
          <a:prstGeom prst="rect">
            <a:avLst/>
          </a:prstGeom>
          <a:solidFill>
            <a:schemeClr val="bg1"/>
          </a:solidFill>
        </p:spPr>
        <p:txBody>
          <a:bodyPr wrap="square" rtlCol="0">
            <a:spAutoFit/>
          </a:bodyPr>
          <a:lstStyle/>
          <a:p>
            <a:r>
              <a:rPr lang="en-US" sz="500" b="1" dirty="0" smtClean="0"/>
              <a:t>        Problèmes   </a:t>
            </a:r>
            <a:endParaRPr lang="en-GB" sz="500" b="1" dirty="0"/>
          </a:p>
        </p:txBody>
      </p:sp>
      <p:sp>
        <p:nvSpPr>
          <p:cNvPr id="148" name="Rectangle 147"/>
          <p:cNvSpPr/>
          <p:nvPr/>
        </p:nvSpPr>
        <p:spPr>
          <a:xfrm>
            <a:off x="5687012" y="1429818"/>
            <a:ext cx="857474" cy="33120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0" name="Straight Connector 149"/>
          <p:cNvCxnSpPr>
            <a:endCxn id="148" idx="1"/>
          </p:cNvCxnSpPr>
          <p:nvPr/>
        </p:nvCxnSpPr>
        <p:spPr>
          <a:xfrm flipH="1">
            <a:off x="5687012" y="1593716"/>
            <a:ext cx="852084" cy="170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H="1">
            <a:off x="5684897" y="1677367"/>
            <a:ext cx="852084" cy="170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H="1">
            <a:off x="5684616" y="1510006"/>
            <a:ext cx="852084" cy="170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53" name="TextBox 152"/>
          <p:cNvSpPr txBox="1"/>
          <p:nvPr/>
        </p:nvSpPr>
        <p:spPr>
          <a:xfrm>
            <a:off x="5983814" y="1392670"/>
            <a:ext cx="257359" cy="400110"/>
          </a:xfrm>
          <a:prstGeom prst="rect">
            <a:avLst/>
          </a:prstGeom>
          <a:noFill/>
        </p:spPr>
        <p:txBody>
          <a:bodyPr wrap="none" rtlCol="0">
            <a:spAutoFit/>
          </a:bodyPr>
          <a:lstStyle/>
          <a:p>
            <a:pPr>
              <a:lnSpc>
                <a:spcPts val="600"/>
              </a:lnSpc>
            </a:pPr>
            <a:r>
              <a:rPr lang="en-US" sz="500" dirty="0" smtClean="0"/>
              <a:t>A</a:t>
            </a:r>
          </a:p>
          <a:p>
            <a:pPr>
              <a:lnSpc>
                <a:spcPts val="600"/>
              </a:lnSpc>
            </a:pPr>
            <a:r>
              <a:rPr lang="en-US" sz="500" dirty="0" smtClean="0"/>
              <a:t>B</a:t>
            </a:r>
          </a:p>
          <a:p>
            <a:pPr>
              <a:lnSpc>
                <a:spcPts val="600"/>
              </a:lnSpc>
            </a:pPr>
            <a:r>
              <a:rPr lang="en-US" sz="500" dirty="0" smtClean="0"/>
              <a:t>C</a:t>
            </a:r>
          </a:p>
          <a:p>
            <a:pPr>
              <a:lnSpc>
                <a:spcPts val="600"/>
              </a:lnSpc>
            </a:pPr>
            <a:r>
              <a:rPr lang="en-US" sz="500" dirty="0"/>
              <a:t>D</a:t>
            </a:r>
            <a:endParaRPr lang="en-GB" sz="500" dirty="0"/>
          </a:p>
        </p:txBody>
      </p:sp>
      <p:sp>
        <p:nvSpPr>
          <p:cNvPr id="157" name="TextBox 156"/>
          <p:cNvSpPr txBox="1"/>
          <p:nvPr/>
        </p:nvSpPr>
        <p:spPr>
          <a:xfrm>
            <a:off x="6334302" y="5648077"/>
            <a:ext cx="224742" cy="246221"/>
          </a:xfrm>
          <a:prstGeom prst="rect">
            <a:avLst/>
          </a:prstGeom>
          <a:noFill/>
        </p:spPr>
        <p:txBody>
          <a:bodyPr wrap="none" rtlCol="0">
            <a:spAutoFit/>
          </a:bodyPr>
          <a:lstStyle/>
          <a:p>
            <a:pPr>
              <a:lnSpc>
                <a:spcPts val="600"/>
              </a:lnSpc>
            </a:pPr>
            <a:r>
              <a:rPr lang="en-US" sz="500" dirty="0" smtClean="0"/>
              <a:t>F</a:t>
            </a:r>
          </a:p>
          <a:p>
            <a:pPr>
              <a:lnSpc>
                <a:spcPts val="600"/>
              </a:lnSpc>
            </a:pPr>
            <a:r>
              <a:rPr lang="en-US" sz="500" dirty="0"/>
              <a:t>G</a:t>
            </a:r>
            <a:endParaRPr lang="en-GB" sz="500" dirty="0"/>
          </a:p>
        </p:txBody>
      </p:sp>
      <p:cxnSp>
        <p:nvCxnSpPr>
          <p:cNvPr id="162" name="Straight Connector 161"/>
          <p:cNvCxnSpPr/>
          <p:nvPr/>
        </p:nvCxnSpPr>
        <p:spPr>
          <a:xfrm flipV="1">
            <a:off x="6544835" y="1257363"/>
            <a:ext cx="0" cy="21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73" name="Rectangle 172"/>
          <p:cNvSpPr/>
          <p:nvPr/>
        </p:nvSpPr>
        <p:spPr>
          <a:xfrm>
            <a:off x="5780262" y="5619552"/>
            <a:ext cx="857474" cy="40581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5" name="Straight Connector 174"/>
          <p:cNvCxnSpPr/>
          <p:nvPr/>
        </p:nvCxnSpPr>
        <p:spPr>
          <a:xfrm flipH="1">
            <a:off x="5778147" y="5867102"/>
            <a:ext cx="852084" cy="170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flipH="1">
            <a:off x="5777866" y="5699741"/>
            <a:ext cx="852084" cy="170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77" name="TextBox 176"/>
          <p:cNvSpPr txBox="1"/>
          <p:nvPr/>
        </p:nvSpPr>
        <p:spPr>
          <a:xfrm>
            <a:off x="6077064" y="5582405"/>
            <a:ext cx="224742" cy="477054"/>
          </a:xfrm>
          <a:prstGeom prst="rect">
            <a:avLst/>
          </a:prstGeom>
          <a:noFill/>
        </p:spPr>
        <p:txBody>
          <a:bodyPr wrap="none" rtlCol="0">
            <a:spAutoFit/>
          </a:bodyPr>
          <a:lstStyle/>
          <a:p>
            <a:pPr>
              <a:lnSpc>
                <a:spcPts val="600"/>
              </a:lnSpc>
            </a:pPr>
            <a:r>
              <a:rPr lang="en-US" sz="500" dirty="0" smtClean="0"/>
              <a:t>F</a:t>
            </a:r>
          </a:p>
          <a:p>
            <a:pPr>
              <a:lnSpc>
                <a:spcPts val="600"/>
              </a:lnSpc>
            </a:pPr>
            <a:r>
              <a:rPr lang="en-US" sz="500" dirty="0" smtClean="0"/>
              <a:t>G</a:t>
            </a:r>
          </a:p>
          <a:p>
            <a:pPr>
              <a:lnSpc>
                <a:spcPts val="600"/>
              </a:lnSpc>
            </a:pPr>
            <a:r>
              <a:rPr lang="en-US" sz="500" dirty="0" smtClean="0"/>
              <a:t>H</a:t>
            </a:r>
          </a:p>
          <a:p>
            <a:pPr>
              <a:lnSpc>
                <a:spcPts val="600"/>
              </a:lnSpc>
            </a:pPr>
            <a:r>
              <a:rPr lang="en-US" sz="500" dirty="0" smtClean="0"/>
              <a:t>I</a:t>
            </a:r>
          </a:p>
          <a:p>
            <a:pPr>
              <a:lnSpc>
                <a:spcPts val="600"/>
              </a:lnSpc>
            </a:pPr>
            <a:r>
              <a:rPr lang="en-US" sz="500" dirty="0"/>
              <a:t>L</a:t>
            </a:r>
            <a:endParaRPr lang="en-GB" sz="500" dirty="0"/>
          </a:p>
        </p:txBody>
      </p:sp>
      <p:cxnSp>
        <p:nvCxnSpPr>
          <p:cNvPr id="181" name="Straight Connector 180"/>
          <p:cNvCxnSpPr/>
          <p:nvPr/>
        </p:nvCxnSpPr>
        <p:spPr>
          <a:xfrm flipH="1">
            <a:off x="5777866" y="5780193"/>
            <a:ext cx="852084" cy="170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flipH="1">
            <a:off x="5777866" y="5932708"/>
            <a:ext cx="852084" cy="170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83" name="CasellaDiTesto 4">
            <a:extLst>
              <a:ext uri="{FF2B5EF4-FFF2-40B4-BE49-F238E27FC236}">
                <a16:creationId xmlns="" xmlns:a16="http://schemas.microsoft.com/office/drawing/2014/main" id="{D361CD75-6518-427F-BEA4-9A91AF0F6EB1}"/>
              </a:ext>
            </a:extLst>
          </p:cNvPr>
          <p:cNvSpPr txBox="1"/>
          <p:nvPr/>
        </p:nvSpPr>
        <p:spPr>
          <a:xfrm>
            <a:off x="7535113" y="3418532"/>
            <a:ext cx="1248937"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it-IT" dirty="0">
                <a:solidFill>
                  <a:srgbClr val="1A965E"/>
                </a:solidFill>
              </a:rPr>
              <a:t>Score final </a:t>
            </a:r>
          </a:p>
        </p:txBody>
      </p:sp>
      <p:sp>
        <p:nvSpPr>
          <p:cNvPr id="184" name="Right Brace 183"/>
          <p:cNvSpPr/>
          <p:nvPr/>
        </p:nvSpPr>
        <p:spPr>
          <a:xfrm>
            <a:off x="6878782" y="1205345"/>
            <a:ext cx="512618" cy="4854114"/>
          </a:xfrm>
          <a:prstGeom prst="rightBrace">
            <a:avLst/>
          </a:prstGeom>
          <a:ln w="12700"/>
          <a:effectLst>
            <a:outerShdw blurRad="50800" dist="38100" dir="5400000" algn="t" rotWithShape="0">
              <a:prstClr val="black">
                <a:alpha val="40000"/>
              </a:prstClr>
            </a:outerShdw>
          </a:effectLst>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p>
        </p:txBody>
      </p:sp>
      <p:sp>
        <p:nvSpPr>
          <p:cNvPr id="185" name="Rectangle 184"/>
          <p:cNvSpPr/>
          <p:nvPr/>
        </p:nvSpPr>
        <p:spPr>
          <a:xfrm>
            <a:off x="113751" y="772311"/>
            <a:ext cx="3096810" cy="523220"/>
          </a:xfrm>
          <a:prstGeom prst="rect">
            <a:avLst/>
          </a:prstGeom>
        </p:spPr>
        <p:txBody>
          <a:bodyPr wrap="none">
            <a:spAutoFit/>
          </a:bodyPr>
          <a:lstStyle/>
          <a:p>
            <a:r>
              <a:rPr lang="en-US" sz="2800" b="1" dirty="0"/>
              <a:t>Étape </a:t>
            </a:r>
            <a:r>
              <a:rPr lang="en-US" sz="2800" b="1" dirty="0" smtClean="0"/>
              <a:t>3</a:t>
            </a:r>
            <a:r>
              <a:rPr lang="en-US" sz="2800" b="1" dirty="0"/>
              <a:t> : Agrégation</a:t>
            </a:r>
            <a:endParaRPr lang="el-GR" sz="2800" b="1" dirty="0"/>
          </a:p>
        </p:txBody>
      </p:sp>
      <p:sp>
        <p:nvSpPr>
          <p:cNvPr id="73" name="ZoneTexte 72"/>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36099129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SMC SCTool - E</a:t>
            </a:r>
            <a:r>
              <a:rPr lang="en-US" dirty="0" smtClean="0"/>
              <a:t>chelle </a:t>
            </a:r>
            <a:r>
              <a:rPr lang="en-US" dirty="0"/>
              <a:t>de la ville</a:t>
            </a:r>
            <a:endParaRPr lang="el-GR" sz="3200"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3</a:t>
            </a:fld>
            <a:endParaRPr lang="en-US" dirty="0"/>
          </a:p>
        </p:txBody>
      </p:sp>
      <p:sp>
        <p:nvSpPr>
          <p:cNvPr id="4" name="Segnaposto testo 2">
            <a:extLst>
              <a:ext uri="{FF2B5EF4-FFF2-40B4-BE49-F238E27FC236}">
                <a16:creationId xmlns="" xmlns:a16="http://schemas.microsoft.com/office/drawing/2014/main" id="{E0E964CD-67A9-45A6-89AD-FAF7D81C79B2}"/>
              </a:ext>
            </a:extLst>
          </p:cNvPr>
          <p:cNvSpPr txBox="1">
            <a:spLocks/>
          </p:cNvSpPr>
          <p:nvPr/>
        </p:nvSpPr>
        <p:spPr>
          <a:xfrm>
            <a:off x="179512" y="878851"/>
            <a:ext cx="8785225" cy="466441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600" dirty="0" smtClean="0"/>
              <a:t>Structure </a:t>
            </a:r>
            <a:r>
              <a:rPr lang="en-US" sz="3600" dirty="0" smtClean="0">
                <a:sym typeface="Wingdings" panose="05000000000000000000" pitchFamily="2" charset="2"/>
              </a:rPr>
              <a:t>de SMC SCTool</a:t>
            </a:r>
            <a:endParaRPr lang="en-US" sz="3600" dirty="0">
              <a:sym typeface="Wingdings" panose="05000000000000000000" pitchFamily="2" charset="2"/>
            </a:endParaRPr>
          </a:p>
        </p:txBody>
      </p:sp>
      <p:graphicFrame>
        <p:nvGraphicFramePr>
          <p:cNvPr id="5" name="Diagram 4"/>
          <p:cNvGraphicFramePr/>
          <p:nvPr>
            <p:extLst>
              <p:ext uri="{D42A27DB-BD31-4B8C-83A1-F6EECF244321}">
                <p14:modId xmlns="" xmlns:p14="http://schemas.microsoft.com/office/powerpoint/2010/main" val="4021195955"/>
              </p:ext>
            </p:extLst>
          </p:nvPr>
        </p:nvGraphicFramePr>
        <p:xfrm>
          <a:off x="1773115" y="1619855"/>
          <a:ext cx="6477750" cy="42280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1237246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a:t>
            </a:r>
            <a:r>
              <a:rPr lang="fr-FR" noProof="1" smtClean="0"/>
              <a:t>ville</a:t>
            </a:r>
            <a:endParaRPr lang="fr-FR" noProof="1"/>
          </a:p>
        </p:txBody>
      </p:sp>
      <p:sp>
        <p:nvSpPr>
          <p:cNvPr id="3" name="Slide Number Placeholder 2"/>
          <p:cNvSpPr>
            <a:spLocks noGrp="1"/>
          </p:cNvSpPr>
          <p:nvPr>
            <p:ph type="sldNum" sz="quarter" idx="12"/>
          </p:nvPr>
        </p:nvSpPr>
        <p:spPr/>
        <p:txBody>
          <a:bodyPr/>
          <a:lstStyle/>
          <a:p>
            <a:fld id="{243FB592-B9A9-49AA-A86F-4031F7B97808}" type="slidenum">
              <a:rPr lang="en-US" smtClean="0"/>
              <a:pPr/>
              <a:t>4</a:t>
            </a:fld>
            <a:endParaRPr lang="en-US" dirty="0"/>
          </a:p>
        </p:txBody>
      </p:sp>
      <p:sp>
        <p:nvSpPr>
          <p:cNvPr id="5" name="CasellaDiTesto 5">
            <a:extLst>
              <a:ext uri="{FF2B5EF4-FFF2-40B4-BE49-F238E27FC236}">
                <a16:creationId xmlns="" xmlns:a16="http://schemas.microsoft.com/office/drawing/2014/main" id="{C4167D79-337B-441A-B9F2-B2E209FE5AAE}"/>
              </a:ext>
            </a:extLst>
          </p:cNvPr>
          <p:cNvSpPr txBox="1"/>
          <p:nvPr/>
        </p:nvSpPr>
        <p:spPr>
          <a:xfrm>
            <a:off x="230430" y="1048961"/>
            <a:ext cx="8605838" cy="4401205"/>
          </a:xfrm>
          <a:prstGeom prst="rect">
            <a:avLst/>
          </a:prstGeom>
          <a:noFill/>
        </p:spPr>
        <p:txBody>
          <a:bodyPr wrap="square" rtlCol="0">
            <a:spAutoFit/>
          </a:bodyPr>
          <a:lstStyle/>
          <a:p>
            <a:r>
              <a:rPr lang="en-US" sz="2000" dirty="0">
                <a:ea typeface="Verdana" panose="020B0604030504040204" pitchFamily="34" charset="0"/>
                <a:cs typeface="Verdana" panose="020B0604030504040204" pitchFamily="34" charset="0"/>
              </a:rPr>
              <a:t>Le processus se compose </a:t>
            </a:r>
            <a:r>
              <a:rPr lang="en-US" sz="2000" dirty="0" smtClean="0">
                <a:ea typeface="Verdana" panose="020B0604030504040204" pitchFamily="34" charset="0"/>
                <a:cs typeface="Verdana" panose="020B0604030504040204" pitchFamily="34" charset="0"/>
              </a:rPr>
              <a:t>de </a:t>
            </a:r>
            <a:r>
              <a:rPr lang="en-US" sz="2000" dirty="0">
                <a:ea typeface="Verdana" panose="020B0604030504040204" pitchFamily="34" charset="0"/>
                <a:cs typeface="Verdana" panose="020B0604030504040204" pitchFamily="34" charset="0"/>
              </a:rPr>
              <a:t>trois étapes</a:t>
            </a:r>
            <a:r>
              <a:rPr lang="en-US" sz="2000" dirty="0" smtClean="0">
                <a:ea typeface="Verdana" panose="020B0604030504040204" pitchFamily="34" charset="0"/>
                <a:cs typeface="Verdana" panose="020B0604030504040204" pitchFamily="34" charset="0"/>
              </a:rPr>
              <a:t> :</a:t>
            </a:r>
          </a:p>
          <a:p>
            <a:endParaRPr lang="en-US" sz="2000" dirty="0">
              <a:ea typeface="Verdana" panose="020B0604030504040204" pitchFamily="34" charset="0"/>
              <a:cs typeface="Verdana" panose="020B0604030504040204" pitchFamily="34" charset="0"/>
            </a:endParaRPr>
          </a:p>
          <a:p>
            <a:pPr marL="342900" indent="-342900">
              <a:buFont typeface="+mj-lt"/>
              <a:buAutoNum type="arabicPeriod"/>
            </a:pPr>
            <a:r>
              <a:rPr lang="en-US" sz="2000" b="1" dirty="0" smtClean="0">
                <a:ea typeface="Verdana" panose="020B0604030504040204" pitchFamily="34" charset="0"/>
                <a:cs typeface="Verdana" panose="020B0604030504040204" pitchFamily="34" charset="0"/>
              </a:rPr>
              <a:t>Sélection des critères actifs</a:t>
            </a:r>
          </a:p>
          <a:p>
            <a:pPr lvl="1"/>
            <a:r>
              <a:rPr lang="en-US" sz="2000" dirty="0">
                <a:ea typeface="Verdana" panose="020B0604030504040204" pitchFamily="34" charset="0"/>
                <a:cs typeface="Verdana" panose="020B0604030504040204" pitchFamily="34" charset="0"/>
              </a:rPr>
              <a:t>Il est très important de sélectionner les critères actifs parce qu’ils représentent les besoins et les objectifs des parties prenantes. Ils sont les plus pertinents et les plus mesurables dans le contexte </a:t>
            </a:r>
            <a:r>
              <a:rPr lang="en-US" sz="2000" dirty="0" smtClean="0">
                <a:ea typeface="Verdana" panose="020B0604030504040204" pitchFamily="34" charset="0"/>
                <a:cs typeface="Verdana" panose="020B0604030504040204" pitchFamily="34" charset="0"/>
              </a:rPr>
              <a:t>propre</a:t>
            </a:r>
            <a:r>
              <a:rPr lang="en-US" sz="2000" dirty="0">
                <a:ea typeface="Verdana" panose="020B0604030504040204" pitchFamily="34" charset="0"/>
                <a:cs typeface="Verdana" panose="020B0604030504040204" pitchFamily="34" charset="0"/>
              </a:rPr>
              <a:t> à la</a:t>
            </a:r>
            <a:r>
              <a:rPr lang="en-US" sz="2000" dirty="0" smtClean="0">
                <a:ea typeface="Verdana" panose="020B0604030504040204" pitchFamily="34" charset="0"/>
                <a:cs typeface="Verdana" panose="020B0604030504040204" pitchFamily="34" charset="0"/>
              </a:rPr>
              <a:t> ville</a:t>
            </a:r>
            <a:r>
              <a:rPr lang="en-US" sz="2000" dirty="0">
                <a:ea typeface="Verdana" panose="020B0604030504040204" pitchFamily="34" charset="0"/>
                <a:cs typeface="Verdana" panose="020B0604030504040204" pitchFamily="34" charset="0"/>
              </a:rPr>
              <a:t>.</a:t>
            </a:r>
            <a:endParaRPr lang="en-US" sz="2000" b="1" dirty="0">
              <a:ea typeface="Verdana" panose="020B0604030504040204" pitchFamily="34" charset="0"/>
              <a:cs typeface="Verdana" panose="020B0604030504040204" pitchFamily="34" charset="0"/>
            </a:endParaRPr>
          </a:p>
          <a:p>
            <a:pPr marL="342900" indent="-342900">
              <a:buFont typeface="+mj-lt"/>
              <a:buAutoNum type="arabicPeriod"/>
            </a:pPr>
            <a:endParaRPr lang="en-US" sz="2000" b="1" dirty="0">
              <a:ea typeface="Verdana" panose="020B0604030504040204" pitchFamily="34" charset="0"/>
              <a:cs typeface="Verdana" panose="020B0604030504040204" pitchFamily="34" charset="0"/>
            </a:endParaRPr>
          </a:p>
          <a:p>
            <a:pPr marL="342900" indent="-342900">
              <a:buFont typeface="+mj-lt"/>
              <a:buAutoNum type="arabicPeriod"/>
            </a:pPr>
            <a:r>
              <a:rPr lang="en-US" sz="2000" b="1" dirty="0" smtClean="0">
                <a:ea typeface="Verdana" panose="020B0604030504040204" pitchFamily="34" charset="0"/>
                <a:cs typeface="Verdana" panose="020B0604030504040204" pitchFamily="34" charset="0"/>
              </a:rPr>
              <a:t>Définition de référentiels </a:t>
            </a:r>
            <a:r>
              <a:rPr lang="en-US" sz="2000" b="1" dirty="0">
                <a:ea typeface="Verdana" panose="020B0604030504040204" pitchFamily="34" charset="0"/>
                <a:cs typeface="Verdana" panose="020B0604030504040204" pitchFamily="34" charset="0"/>
              </a:rPr>
              <a:t>pour les </a:t>
            </a:r>
            <a:r>
              <a:rPr lang="en-US" sz="2000" b="1" dirty="0" smtClean="0">
                <a:ea typeface="Verdana" panose="020B0604030504040204" pitchFamily="34" charset="0"/>
                <a:cs typeface="Verdana" panose="020B0604030504040204" pitchFamily="34" charset="0"/>
              </a:rPr>
              <a:t>critères / indicateurs</a:t>
            </a:r>
          </a:p>
          <a:p>
            <a:pPr lvl="1"/>
            <a:r>
              <a:rPr lang="en-US" sz="2000" dirty="0">
                <a:ea typeface="Verdana" panose="020B0604030504040204" pitchFamily="34" charset="0"/>
                <a:cs typeface="Verdana" panose="020B0604030504040204" pitchFamily="34" charset="0"/>
              </a:rPr>
              <a:t>Un repère représente une performance de référence, tandis que les scores définissent le niveau de performances atteint par la </a:t>
            </a:r>
            <a:r>
              <a:rPr lang="en-US" sz="2000" dirty="0" smtClean="0">
                <a:ea typeface="Verdana" panose="020B0604030504040204" pitchFamily="34" charset="0"/>
                <a:cs typeface="Verdana" panose="020B0604030504040204" pitchFamily="34" charset="0"/>
              </a:rPr>
              <a:t>ville.</a:t>
            </a:r>
            <a:endParaRPr lang="en-US" sz="2000" b="1" dirty="0">
              <a:ea typeface="Verdana" panose="020B0604030504040204" pitchFamily="34" charset="0"/>
              <a:cs typeface="Verdana" panose="020B0604030504040204" pitchFamily="34" charset="0"/>
            </a:endParaRPr>
          </a:p>
          <a:p>
            <a:pPr marL="342900" indent="-342900">
              <a:buFont typeface="+mj-lt"/>
              <a:buAutoNum type="arabicPeriod"/>
            </a:pPr>
            <a:endParaRPr lang="en-US" sz="2000" b="1" dirty="0">
              <a:ea typeface="Verdana" panose="020B0604030504040204" pitchFamily="34" charset="0"/>
              <a:cs typeface="Verdana" panose="020B0604030504040204" pitchFamily="34" charset="0"/>
            </a:endParaRPr>
          </a:p>
          <a:p>
            <a:pPr marL="342900" indent="-342900">
              <a:buFont typeface="+mj-lt"/>
              <a:buAutoNum type="arabicPeriod"/>
            </a:pPr>
            <a:r>
              <a:rPr lang="en-US" sz="2000" b="1" dirty="0" smtClean="0">
                <a:ea typeface="Verdana" panose="020B0604030504040204" pitchFamily="34" charset="0"/>
                <a:cs typeface="Verdana" panose="020B0604030504040204" pitchFamily="34" charset="0"/>
              </a:rPr>
              <a:t>Attribution de </a:t>
            </a:r>
            <a:r>
              <a:rPr lang="en-US" sz="2000" b="1" dirty="0">
                <a:ea typeface="Verdana" panose="020B0604030504040204" pitchFamily="34" charset="0"/>
                <a:cs typeface="Verdana" panose="020B0604030504040204" pitchFamily="34" charset="0"/>
              </a:rPr>
              <a:t>pondérations aux indicateurs, catégories et questions</a:t>
            </a:r>
          </a:p>
          <a:p>
            <a:pPr lvl="1" algn="just"/>
            <a:r>
              <a:rPr lang="en-US" sz="2000" dirty="0" smtClean="0">
                <a:ea typeface="Verdana" panose="020B0604030504040204" pitchFamily="34" charset="0"/>
                <a:cs typeface="Verdana" panose="020B0604030504040204" pitchFamily="34" charset="0"/>
              </a:rPr>
              <a:t>L'</a:t>
            </a:r>
            <a:r>
              <a:rPr lang="en-US" sz="2000" dirty="0">
                <a:ea typeface="Verdana" panose="020B0604030504040204" pitchFamily="34" charset="0"/>
                <a:cs typeface="Verdana" panose="020B0604030504040204" pitchFamily="34" charset="0"/>
              </a:rPr>
              <a:t>attribution des pondérations est un processus participatif qui doit refléter les priorités et les politiques locales.</a:t>
            </a:r>
          </a:p>
        </p:txBody>
      </p:sp>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3646178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5</a:t>
            </a:fld>
            <a:endParaRPr lang="en-US"/>
          </a:p>
        </p:txBody>
      </p:sp>
      <p:sp>
        <p:nvSpPr>
          <p:cNvPr id="4" name="Segnaposto contenuto 2">
            <a:extLst>
              <a:ext uri="{FF2B5EF4-FFF2-40B4-BE49-F238E27FC236}">
                <a16:creationId xmlns="" xmlns:a16="http://schemas.microsoft.com/office/drawing/2014/main" id="{86F2EB93-A63A-4210-B86A-E5FCAD7D8D7F}"/>
              </a:ext>
            </a:extLst>
          </p:cNvPr>
          <p:cNvSpPr txBox="1">
            <a:spLocks/>
          </p:cNvSpPr>
          <p:nvPr/>
        </p:nvSpPr>
        <p:spPr>
          <a:xfrm>
            <a:off x="549965" y="973190"/>
            <a:ext cx="8044070" cy="4451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dirty="0">
                <a:ea typeface="Verdana" panose="020B0604030504040204" pitchFamily="34" charset="0"/>
                <a:cs typeface="Calibri" panose="020F0502020204030204" pitchFamily="34" charset="0"/>
              </a:rPr>
              <a:t>Le </a:t>
            </a:r>
            <a:r>
              <a:rPr lang="en-US" sz="2000" b="1" dirty="0">
                <a:ea typeface="Verdana" panose="020B0604030504040204" pitchFamily="34" charset="0"/>
                <a:cs typeface="Calibri" panose="020F0502020204030204" pitchFamily="34" charset="0"/>
              </a:rPr>
              <a:t>score de durabilité </a:t>
            </a:r>
            <a:r>
              <a:rPr lang="en-US" sz="2000" dirty="0">
                <a:ea typeface="Verdana" panose="020B0604030504040204" pitchFamily="34" charset="0"/>
                <a:cs typeface="Calibri" panose="020F0502020204030204" pitchFamily="34" charset="0"/>
              </a:rPr>
              <a:t>est articulé en 3 étapes principales : </a:t>
            </a:r>
          </a:p>
          <a:p>
            <a:pPr marL="0" indent="0">
              <a:buNone/>
            </a:pPr>
            <a:endParaRPr lang="en-US" sz="2000" dirty="0">
              <a:solidFill>
                <a:schemeClr val="tx1">
                  <a:lumMod val="50000"/>
                  <a:lumOff val="50000"/>
                </a:schemeClr>
              </a:solidFill>
              <a:cs typeface="Calibri" panose="020F0502020204030204" pitchFamily="34" charset="0"/>
            </a:endParaRPr>
          </a:p>
        </p:txBody>
      </p:sp>
      <p:graphicFrame>
        <p:nvGraphicFramePr>
          <p:cNvPr id="5" name="Diagramma 9"/>
          <p:cNvGraphicFramePr/>
          <p:nvPr>
            <p:extLst>
              <p:ext uri="{D42A27DB-BD31-4B8C-83A1-F6EECF244321}">
                <p14:modId xmlns="" xmlns:p14="http://schemas.microsoft.com/office/powerpoint/2010/main" val="880047901"/>
              </p:ext>
            </p:extLst>
          </p:nvPr>
        </p:nvGraphicFramePr>
        <p:xfrm>
          <a:off x="476899" y="1806649"/>
          <a:ext cx="7997687" cy="35726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ZoneTexte 6"/>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2779145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6</a:t>
            </a:fld>
            <a:endParaRPr lang="en-US"/>
          </a:p>
        </p:txBody>
      </p:sp>
      <p:sp>
        <p:nvSpPr>
          <p:cNvPr id="14" name="Rettangolo 3"/>
          <p:cNvSpPr/>
          <p:nvPr/>
        </p:nvSpPr>
        <p:spPr>
          <a:xfrm>
            <a:off x="2089238" y="936579"/>
            <a:ext cx="4968000" cy="371083"/>
          </a:xfrm>
          <a:prstGeom prst="rect">
            <a:avLst/>
          </a:prstGeom>
          <a:solidFill>
            <a:srgbClr val="F68B32"/>
          </a:solidFill>
          <a:ln w="12700"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100" b="1" i="0" u="none" strike="noStrike" kern="0" cap="none" spc="0" normalizeH="0" baseline="0" noProof="0" dirty="0" err="1" smtClean="0">
                <a:ln>
                  <a:noFill/>
                </a:ln>
                <a:solidFill>
                  <a:prstClr val="white"/>
                </a:solidFill>
                <a:effectLst/>
                <a:uLnTx/>
                <a:uFillTx/>
                <a:latin typeface="Calibri" panose="020F0502020204030204"/>
                <a:ea typeface="+mn-ea"/>
                <a:cs typeface="+mn-cs"/>
              </a:rPr>
              <a:t>Étape de caractérisation</a:t>
            </a:r>
            <a:endParaRPr kumimoji="0" lang="it-IT" sz="2100" b="1"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aphicFrame>
        <p:nvGraphicFramePr>
          <p:cNvPr id="15" name="Tabella 4"/>
          <p:cNvGraphicFramePr>
            <a:graphicFrameLocks noGrp="1"/>
          </p:cNvGraphicFramePr>
          <p:nvPr>
            <p:extLst>
              <p:ext uri="{D42A27DB-BD31-4B8C-83A1-F6EECF244321}">
                <p14:modId xmlns="" xmlns:p14="http://schemas.microsoft.com/office/powerpoint/2010/main" val="1653773012"/>
              </p:ext>
            </p:extLst>
          </p:nvPr>
        </p:nvGraphicFramePr>
        <p:xfrm>
          <a:off x="2089238" y="1347419"/>
          <a:ext cx="4968000" cy="949960"/>
        </p:xfrm>
        <a:graphic>
          <a:graphicData uri="http://schemas.openxmlformats.org/drawingml/2006/table">
            <a:tbl>
              <a:tblPr firstRow="1" bandRow="1"/>
              <a:tblGrid>
                <a:gridCol w="2484000">
                  <a:extLst>
                    <a:ext uri="{9D8B030D-6E8A-4147-A177-3AD203B41FA5}">
                      <a16:colId xmlns="" xmlns:a16="http://schemas.microsoft.com/office/drawing/2014/main" val="20000"/>
                    </a:ext>
                  </a:extLst>
                </a:gridCol>
                <a:gridCol w="2484000">
                  <a:extLst>
                    <a:ext uri="{9D8B030D-6E8A-4147-A177-3AD203B41FA5}">
                      <a16:colId xmlns="" xmlns:a16="http://schemas.microsoft.com/office/drawing/2014/main" val="20001"/>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it-IT" dirty="0"/>
                        <a:t>Entrée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it-IT" dirty="0"/>
                        <a:t>Sortie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 xmlns:a16="http://schemas.microsoft.com/office/drawing/2014/main" val="1000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it-IT" sz="1600" dirty="0"/>
                        <a:t>Données expérimentales </a:t>
                      </a:r>
                      <a:r>
                        <a:rPr lang="it-IT" sz="1600" dirty="0" smtClean="0"/>
                        <a:t>/ de conception</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it-IT" sz="1600" dirty="0"/>
                        <a:t>Valeurs </a:t>
                      </a:r>
                      <a:r>
                        <a:rPr lang="it-IT" sz="1600" dirty="0" smtClean="0"/>
                        <a:t>des indicateurs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10001"/>
                  </a:ext>
                </a:extLst>
              </a:tr>
            </a:tbl>
          </a:graphicData>
        </a:graphic>
      </p:graphicFrame>
      <p:sp>
        <p:nvSpPr>
          <p:cNvPr id="16" name="Rettangolo 5"/>
          <p:cNvSpPr/>
          <p:nvPr/>
        </p:nvSpPr>
        <p:spPr>
          <a:xfrm>
            <a:off x="2089238" y="2549855"/>
            <a:ext cx="4968000" cy="410281"/>
          </a:xfrm>
          <a:prstGeom prst="rect">
            <a:avLst/>
          </a:prstGeom>
          <a:solidFill>
            <a:srgbClr val="F68B32"/>
          </a:solidFill>
          <a:ln w="12700"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100" b="1" i="0" u="none" strike="noStrike" kern="0" cap="none" spc="0" normalizeH="0" baseline="0" noProof="0" dirty="0" err="1" smtClean="0">
                <a:ln>
                  <a:noFill/>
                </a:ln>
                <a:solidFill>
                  <a:prstClr val="white"/>
                </a:solidFill>
                <a:effectLst/>
                <a:uLnTx/>
                <a:uFillTx/>
                <a:latin typeface="Calibri" panose="020F0502020204030204"/>
                <a:ea typeface="+mn-ea"/>
                <a:cs typeface="+mn-cs"/>
              </a:rPr>
              <a:t>Étape de normalisation</a:t>
            </a:r>
            <a:endParaRPr kumimoji="0" lang="it-IT" sz="2100" b="1"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aphicFrame>
        <p:nvGraphicFramePr>
          <p:cNvPr id="17" name="Tabella 6"/>
          <p:cNvGraphicFramePr>
            <a:graphicFrameLocks noGrp="1"/>
          </p:cNvGraphicFramePr>
          <p:nvPr>
            <p:extLst>
              <p:ext uri="{D42A27DB-BD31-4B8C-83A1-F6EECF244321}">
                <p14:modId xmlns="" xmlns:p14="http://schemas.microsoft.com/office/powerpoint/2010/main" val="380458847"/>
              </p:ext>
            </p:extLst>
          </p:nvPr>
        </p:nvGraphicFramePr>
        <p:xfrm>
          <a:off x="2089238" y="2999893"/>
          <a:ext cx="4968000" cy="741680"/>
        </p:xfrm>
        <a:graphic>
          <a:graphicData uri="http://schemas.openxmlformats.org/drawingml/2006/table">
            <a:tbl>
              <a:tblPr firstRow="1" bandRow="1"/>
              <a:tblGrid>
                <a:gridCol w="2484000">
                  <a:extLst>
                    <a:ext uri="{9D8B030D-6E8A-4147-A177-3AD203B41FA5}">
                      <a16:colId xmlns="" xmlns:a16="http://schemas.microsoft.com/office/drawing/2014/main" val="20000"/>
                    </a:ext>
                  </a:extLst>
                </a:gridCol>
                <a:gridCol w="2484000">
                  <a:extLst>
                    <a:ext uri="{9D8B030D-6E8A-4147-A177-3AD203B41FA5}">
                      <a16:colId xmlns="" xmlns:a16="http://schemas.microsoft.com/office/drawing/2014/main" val="20001"/>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it-IT" dirty="0"/>
                        <a:t>Entrée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it-IT" dirty="0"/>
                        <a:t>Sortie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 xmlns:a16="http://schemas.microsoft.com/office/drawing/2014/main" val="1000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it-IT" sz="1600" dirty="0"/>
                        <a:t>Valeurs </a:t>
                      </a:r>
                      <a:r>
                        <a:rPr lang="it-IT" sz="1600" dirty="0" smtClean="0"/>
                        <a:t>des indicateurs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it-IT" sz="1600" dirty="0" err="1"/>
                        <a:t>Scores normalisés</a:t>
                      </a:r>
                      <a:endParaRPr lang="it-IT" sz="16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10001"/>
                  </a:ext>
                </a:extLst>
              </a:tr>
            </a:tbl>
          </a:graphicData>
        </a:graphic>
      </p:graphicFrame>
      <p:sp>
        <p:nvSpPr>
          <p:cNvPr id="18" name="Rettangolo 7"/>
          <p:cNvSpPr/>
          <p:nvPr/>
        </p:nvSpPr>
        <p:spPr>
          <a:xfrm>
            <a:off x="2089238" y="4175865"/>
            <a:ext cx="4968000" cy="360654"/>
          </a:xfrm>
          <a:prstGeom prst="rect">
            <a:avLst/>
          </a:prstGeom>
          <a:solidFill>
            <a:srgbClr val="F68B32"/>
          </a:solidFill>
          <a:ln w="12700"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100" b="1" i="0" u="none" strike="noStrike" kern="0" cap="none" spc="0" normalizeH="0" baseline="0" noProof="0" dirty="0" err="1" smtClean="0">
                <a:ln>
                  <a:noFill/>
                </a:ln>
                <a:solidFill>
                  <a:prstClr val="white"/>
                </a:solidFill>
                <a:effectLst/>
                <a:uLnTx/>
                <a:uFillTx/>
                <a:latin typeface="Calibri" panose="020F0502020204030204"/>
                <a:ea typeface="+mn-ea"/>
                <a:cs typeface="+mn-cs"/>
              </a:rPr>
              <a:t>Agrégation</a:t>
            </a:r>
            <a:endParaRPr kumimoji="0" lang="it-IT" sz="2100" b="1"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aphicFrame>
        <p:nvGraphicFramePr>
          <p:cNvPr id="19" name="Tabella 9"/>
          <p:cNvGraphicFramePr>
            <a:graphicFrameLocks noGrp="1"/>
          </p:cNvGraphicFramePr>
          <p:nvPr>
            <p:extLst>
              <p:ext uri="{D42A27DB-BD31-4B8C-83A1-F6EECF244321}">
                <p14:modId xmlns="" xmlns:p14="http://schemas.microsoft.com/office/powerpoint/2010/main" val="3154844390"/>
              </p:ext>
            </p:extLst>
          </p:nvPr>
        </p:nvGraphicFramePr>
        <p:xfrm>
          <a:off x="2089238" y="4576275"/>
          <a:ext cx="4968000" cy="741680"/>
        </p:xfrm>
        <a:graphic>
          <a:graphicData uri="http://schemas.openxmlformats.org/drawingml/2006/table">
            <a:tbl>
              <a:tblPr firstRow="1" bandRow="1"/>
              <a:tblGrid>
                <a:gridCol w="2475674">
                  <a:extLst>
                    <a:ext uri="{9D8B030D-6E8A-4147-A177-3AD203B41FA5}">
                      <a16:colId xmlns="" xmlns:a16="http://schemas.microsoft.com/office/drawing/2014/main" val="20000"/>
                    </a:ext>
                  </a:extLst>
                </a:gridCol>
                <a:gridCol w="2492326">
                  <a:extLst>
                    <a:ext uri="{9D8B030D-6E8A-4147-A177-3AD203B41FA5}">
                      <a16:colId xmlns="" xmlns:a16="http://schemas.microsoft.com/office/drawing/2014/main" val="20001"/>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it-IT" dirty="0"/>
                        <a:t>Entrée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it-IT" dirty="0"/>
                        <a:t>Sortie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 xmlns:a16="http://schemas.microsoft.com/office/drawing/2014/main" val="1000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it-IT" sz="1600" dirty="0" err="1"/>
                        <a:t>Scores normalisés</a:t>
                      </a:r>
                      <a:r>
                        <a:rPr lang="it-IT" sz="1600" baseline="0" dirty="0"/>
                        <a:t> </a:t>
                      </a:r>
                      <a:endParaRPr lang="it-IT" sz="16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it-IT" sz="1600" dirty="0"/>
                        <a:t>Score de </a:t>
                      </a:r>
                      <a:r>
                        <a:rPr lang="it-IT" sz="1600" dirty="0" smtClean="0"/>
                        <a:t>durabilité </a:t>
                      </a:r>
                      <a:r>
                        <a:rPr lang="it-IT" sz="1600" dirty="0"/>
                        <a:t>final</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 xmlns:a16="http://schemas.microsoft.com/office/drawing/2014/main" val="10001"/>
                  </a:ext>
                </a:extLst>
              </a:tr>
            </a:tbl>
          </a:graphicData>
        </a:graphic>
      </p:graphicFrame>
      <p:sp>
        <p:nvSpPr>
          <p:cNvPr id="20" name="Rettangolo 10"/>
          <p:cNvSpPr/>
          <p:nvPr/>
        </p:nvSpPr>
        <p:spPr>
          <a:xfrm>
            <a:off x="2089238" y="5722832"/>
            <a:ext cx="4968000" cy="377700"/>
          </a:xfrm>
          <a:prstGeom prst="rect">
            <a:avLst/>
          </a:prstGeom>
          <a:solidFill>
            <a:srgbClr val="70AD47">
              <a:lumMod val="50000"/>
            </a:srgbClr>
          </a:solidFill>
          <a:ln w="12700"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100" b="1" i="0" u="none" strike="noStrike" kern="0" cap="none" spc="0" normalizeH="0" baseline="0" noProof="0" dirty="0" smtClean="0">
                <a:ln>
                  <a:noFill/>
                </a:ln>
                <a:solidFill>
                  <a:prstClr val="white"/>
                </a:solidFill>
                <a:effectLst/>
                <a:uLnTx/>
                <a:uFillTx/>
                <a:latin typeface="Calibri" panose="020F0502020204030204"/>
                <a:ea typeface="+mn-ea"/>
                <a:cs typeface="+mn-cs"/>
              </a:rPr>
              <a:t>SCORE FINAL</a:t>
            </a:r>
          </a:p>
        </p:txBody>
      </p:sp>
      <p:sp>
        <p:nvSpPr>
          <p:cNvPr id="21" name="Freccia in giù 11"/>
          <p:cNvSpPr/>
          <p:nvPr/>
        </p:nvSpPr>
        <p:spPr>
          <a:xfrm>
            <a:off x="4354578" y="2127431"/>
            <a:ext cx="437321" cy="357809"/>
          </a:xfrm>
          <a:prstGeom prst="downArrow">
            <a:avLst/>
          </a:prstGeom>
          <a:solidFill>
            <a:srgbClr val="70AD47">
              <a:lumMod val="75000"/>
            </a:srgbClr>
          </a:solidFill>
          <a:ln w="12700"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2" name="Freccia in giù 12"/>
          <p:cNvSpPr/>
          <p:nvPr/>
        </p:nvSpPr>
        <p:spPr>
          <a:xfrm>
            <a:off x="4354578" y="3780209"/>
            <a:ext cx="437321" cy="357809"/>
          </a:xfrm>
          <a:prstGeom prst="downArrow">
            <a:avLst/>
          </a:prstGeom>
          <a:solidFill>
            <a:srgbClr val="70AD47">
              <a:lumMod val="75000"/>
            </a:srgbClr>
          </a:solidFill>
          <a:ln w="12700"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3" name="Freccia in giù 13"/>
          <p:cNvSpPr/>
          <p:nvPr/>
        </p:nvSpPr>
        <p:spPr>
          <a:xfrm>
            <a:off x="4354578" y="5339672"/>
            <a:ext cx="437321" cy="357809"/>
          </a:xfrm>
          <a:prstGeom prst="downArrow">
            <a:avLst/>
          </a:prstGeom>
          <a:solidFill>
            <a:srgbClr val="70AD47">
              <a:lumMod val="75000"/>
            </a:srgbClr>
          </a:solidFill>
          <a:ln w="12700"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4" name="ZoneTexte 23"/>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993143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7</a:t>
            </a:fld>
            <a:endParaRPr lang="en-US"/>
          </a:p>
        </p:txBody>
      </p:sp>
      <p:sp>
        <p:nvSpPr>
          <p:cNvPr id="4" name="Rectangle 3"/>
          <p:cNvSpPr/>
          <p:nvPr/>
        </p:nvSpPr>
        <p:spPr>
          <a:xfrm>
            <a:off x="113751" y="772311"/>
            <a:ext cx="3733266" cy="523220"/>
          </a:xfrm>
          <a:prstGeom prst="rect">
            <a:avLst/>
          </a:prstGeom>
        </p:spPr>
        <p:txBody>
          <a:bodyPr wrap="none">
            <a:spAutoFit/>
          </a:bodyPr>
          <a:lstStyle/>
          <a:p>
            <a:r>
              <a:rPr lang="en-US" sz="2800" b="1" dirty="0"/>
              <a:t>Étape 1 : Caractérisation</a:t>
            </a:r>
            <a:endParaRPr lang="el-GR" sz="2800" b="1" dirty="0"/>
          </a:p>
        </p:txBody>
      </p:sp>
      <p:sp>
        <p:nvSpPr>
          <p:cNvPr id="9" name="CasellaDiTesto 15">
            <a:extLst>
              <a:ext uri="{FF2B5EF4-FFF2-40B4-BE49-F238E27FC236}">
                <a16:creationId xmlns="" xmlns:a16="http://schemas.microsoft.com/office/drawing/2014/main" id="{49F5E2AC-CA1E-4D8B-883F-A4625B5D8E89}"/>
              </a:ext>
            </a:extLst>
          </p:cNvPr>
          <p:cNvSpPr txBox="1"/>
          <p:nvPr/>
        </p:nvSpPr>
        <p:spPr>
          <a:xfrm>
            <a:off x="6235317" y="5175041"/>
            <a:ext cx="2533650" cy="113877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2000" b="1" dirty="0" smtClean="0">
                <a:ea typeface="Verdana" panose="020B0604030504040204" pitchFamily="34" charset="0"/>
                <a:cs typeface="Verdana" panose="020B0604030504040204" pitchFamily="34" charset="0"/>
              </a:rPr>
              <a:t>Ensemble </a:t>
            </a:r>
            <a:r>
              <a:rPr lang="en-US" sz="2000" b="1" dirty="0">
                <a:ea typeface="Verdana" panose="020B0604030504040204" pitchFamily="34" charset="0"/>
                <a:cs typeface="Verdana" panose="020B0604030504040204" pitchFamily="34" charset="0"/>
              </a:rPr>
              <a:t>de valeurs numériques </a:t>
            </a:r>
          </a:p>
          <a:p>
            <a:pPr algn="ctr"/>
            <a:r>
              <a:rPr lang="en-US" sz="1400" dirty="0" smtClean="0">
                <a:ea typeface="Verdana" panose="020B0604030504040204" pitchFamily="34" charset="0"/>
                <a:cs typeface="Verdana" panose="020B0604030504040204" pitchFamily="34" charset="0"/>
              </a:rPr>
              <a:t>représentant la performance de la ville </a:t>
            </a:r>
          </a:p>
        </p:txBody>
      </p:sp>
      <p:grpSp>
        <p:nvGrpSpPr>
          <p:cNvPr id="19" name="Group 18"/>
          <p:cNvGrpSpPr/>
          <p:nvPr/>
        </p:nvGrpSpPr>
        <p:grpSpPr>
          <a:xfrm>
            <a:off x="2938121" y="2644519"/>
            <a:ext cx="3213100" cy="2638681"/>
            <a:chOff x="2938121" y="2720719"/>
            <a:chExt cx="3213100" cy="2638681"/>
          </a:xfrm>
        </p:grpSpPr>
        <p:sp>
          <p:nvSpPr>
            <p:cNvPr id="10" name="Esagono 23">
              <a:extLst>
                <a:ext uri="{FF2B5EF4-FFF2-40B4-BE49-F238E27FC236}">
                  <a16:creationId xmlns="" xmlns:a16="http://schemas.microsoft.com/office/drawing/2014/main" id="{B2D66E20-B42E-441D-8E81-9D9A306B0A8E}"/>
                </a:ext>
              </a:extLst>
            </p:cNvPr>
            <p:cNvSpPr/>
            <p:nvPr/>
          </p:nvSpPr>
          <p:spPr>
            <a:xfrm>
              <a:off x="2938121" y="3904750"/>
              <a:ext cx="3213100" cy="1454650"/>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8" name="CasellaDiTesto 10">
              <a:extLst>
                <a:ext uri="{FF2B5EF4-FFF2-40B4-BE49-F238E27FC236}">
                  <a16:creationId xmlns="" xmlns:a16="http://schemas.microsoft.com/office/drawing/2014/main" id="{59087572-07A6-44D1-B2A5-0A9E9599F298}"/>
                </a:ext>
              </a:extLst>
            </p:cNvPr>
            <p:cNvSpPr txBox="1"/>
            <p:nvPr/>
          </p:nvSpPr>
          <p:spPr>
            <a:xfrm>
              <a:off x="3097419" y="3848100"/>
              <a:ext cx="2949161" cy="1446550"/>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Attribuer une valeur numérique ou une </a:t>
              </a:r>
              <a:r>
                <a:rPr lang="en-US" sz="2000" b="1" dirty="0" smtClean="0">
                  <a:ea typeface="Verdana" panose="020B0604030504040204" pitchFamily="34" charset="0"/>
                  <a:cs typeface="Verdana" panose="020B0604030504040204" pitchFamily="34" charset="0"/>
                </a:rPr>
                <a:t>description</a:t>
              </a:r>
              <a:endParaRPr lang="en-US" sz="2000" dirty="0">
                <a:ea typeface="Verdana" panose="020B0604030504040204" pitchFamily="34" charset="0"/>
                <a:cs typeface="Verdana" panose="020B0604030504040204" pitchFamily="34" charset="0"/>
              </a:endParaRPr>
            </a:p>
            <a:p>
              <a:pPr algn="ctr"/>
              <a:r>
                <a:rPr lang="en-US" sz="1400" dirty="0">
                  <a:ea typeface="Verdana" panose="020B0604030504040204" pitchFamily="34" charset="0"/>
                  <a:cs typeface="Verdana" panose="020B0604030504040204" pitchFamily="34" charset="0"/>
                </a:rPr>
                <a:t>données expérimentales ou </a:t>
              </a:r>
              <a:endParaRPr lang="en-US" sz="1400" dirty="0" smtClean="0">
                <a:ea typeface="Verdana" panose="020B0604030504040204" pitchFamily="34" charset="0"/>
                <a:cs typeface="Verdana" panose="020B0604030504040204" pitchFamily="34" charset="0"/>
              </a:endParaRPr>
            </a:p>
            <a:p>
              <a:pPr algn="ctr"/>
              <a:r>
                <a:rPr lang="en-US" sz="1400" dirty="0" smtClean="0">
                  <a:ea typeface="Verdana" panose="020B0604030504040204" pitchFamily="34" charset="0"/>
                  <a:cs typeface="Verdana" panose="020B0604030504040204" pitchFamily="34" charset="0"/>
                </a:rPr>
                <a:t>données </a:t>
              </a:r>
              <a:r>
                <a:rPr lang="en-US" sz="1400" dirty="0">
                  <a:ea typeface="Verdana" panose="020B0604030504040204" pitchFamily="34" charset="0"/>
                  <a:cs typeface="Verdana" panose="020B0604030504040204" pitchFamily="34" charset="0"/>
                </a:rPr>
                <a:t>de conception</a:t>
              </a:r>
              <a:endParaRPr lang="it-IT" sz="1400" dirty="0">
                <a:ea typeface="Verdana" panose="020B0604030504040204" pitchFamily="34" charset="0"/>
                <a:cs typeface="Verdana" panose="020B0604030504040204" pitchFamily="34" charset="0"/>
              </a:endParaRPr>
            </a:p>
          </p:txBody>
        </p:sp>
        <p:sp>
          <p:nvSpPr>
            <p:cNvPr id="11" name="Esagono 24">
              <a:extLst>
                <a:ext uri="{FF2B5EF4-FFF2-40B4-BE49-F238E27FC236}">
                  <a16:creationId xmlns="" xmlns:a16="http://schemas.microsoft.com/office/drawing/2014/main" id="{9BD3EAC8-CE30-44EC-8652-B568FEC835F1}"/>
                </a:ext>
              </a:extLst>
            </p:cNvPr>
            <p:cNvSpPr/>
            <p:nvPr/>
          </p:nvSpPr>
          <p:spPr>
            <a:xfrm>
              <a:off x="2938121" y="2720719"/>
              <a:ext cx="3213100" cy="1187227"/>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7" name="CasellaDiTesto 8">
              <a:extLst>
                <a:ext uri="{FF2B5EF4-FFF2-40B4-BE49-F238E27FC236}">
                  <a16:creationId xmlns="" xmlns:a16="http://schemas.microsoft.com/office/drawing/2014/main" id="{2E88ABD7-11F3-4DA8-853D-1672287964E7}"/>
                </a:ext>
              </a:extLst>
            </p:cNvPr>
            <p:cNvSpPr txBox="1"/>
            <p:nvPr/>
          </p:nvSpPr>
          <p:spPr>
            <a:xfrm>
              <a:off x="2938121" y="2963737"/>
              <a:ext cx="3213100" cy="615553"/>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Définir des indicateurs</a:t>
              </a:r>
              <a:r>
                <a:rPr lang="en-US" sz="1600" b="1" dirty="0">
                  <a:ea typeface="Verdana" panose="020B0604030504040204" pitchFamily="34" charset="0"/>
                  <a:cs typeface="Verdana" panose="020B0604030504040204" pitchFamily="34" charset="0"/>
                </a:rPr>
                <a:t> </a:t>
              </a:r>
            </a:p>
            <a:p>
              <a:pPr algn="ctr"/>
              <a:r>
                <a:rPr lang="en-US" sz="1400" dirty="0" smtClean="0">
                  <a:ea typeface="Verdana" panose="020B0604030504040204" pitchFamily="34" charset="0"/>
                  <a:cs typeface="Verdana" panose="020B0604030504040204" pitchFamily="34" charset="0"/>
                </a:rPr>
                <a:t>Quantitatif ou qualitatif</a:t>
              </a:r>
              <a:endParaRPr lang="en-US" sz="1400" dirty="0">
                <a:ea typeface="Verdana" panose="020B0604030504040204" pitchFamily="34" charset="0"/>
                <a:cs typeface="Verdana" panose="020B0604030504040204" pitchFamily="34" charset="0"/>
              </a:endParaRPr>
            </a:p>
          </p:txBody>
        </p:sp>
      </p:grpSp>
      <p:grpSp>
        <p:nvGrpSpPr>
          <p:cNvPr id="15" name="Group 14"/>
          <p:cNvGrpSpPr/>
          <p:nvPr/>
        </p:nvGrpSpPr>
        <p:grpSpPr>
          <a:xfrm>
            <a:off x="241300" y="1438981"/>
            <a:ext cx="3487856" cy="892552"/>
            <a:chOff x="204669" y="1118306"/>
            <a:chExt cx="3487856" cy="892552"/>
          </a:xfrm>
        </p:grpSpPr>
        <p:sp>
          <p:nvSpPr>
            <p:cNvPr id="12" name="Rettangolo 26">
              <a:extLst>
                <a:ext uri="{FF2B5EF4-FFF2-40B4-BE49-F238E27FC236}">
                  <a16:creationId xmlns="" xmlns:a16="http://schemas.microsoft.com/office/drawing/2014/main" id="{C50BFD95-F6D4-4661-A48C-D5D8506354C7}"/>
                </a:ext>
              </a:extLst>
            </p:cNvPr>
            <p:cNvSpPr/>
            <p:nvPr/>
          </p:nvSpPr>
          <p:spPr>
            <a:xfrm>
              <a:off x="257908" y="1118306"/>
              <a:ext cx="3413861" cy="89255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6" name="CasellaDiTesto 5">
              <a:extLst>
                <a:ext uri="{FF2B5EF4-FFF2-40B4-BE49-F238E27FC236}">
                  <a16:creationId xmlns="" xmlns:a16="http://schemas.microsoft.com/office/drawing/2014/main" id="{1BB8F7B3-CE8A-4A3E-959F-44F77349230A}"/>
                </a:ext>
              </a:extLst>
            </p:cNvPr>
            <p:cNvSpPr txBox="1"/>
            <p:nvPr/>
          </p:nvSpPr>
          <p:spPr>
            <a:xfrm>
              <a:off x="204669" y="1152009"/>
              <a:ext cx="3487856" cy="800219"/>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Sélectionner les critères actifs </a:t>
              </a:r>
            </a:p>
            <a:p>
              <a:pPr algn="ctr"/>
              <a:r>
                <a:rPr lang="en-US" sz="1200" dirty="0" smtClean="0">
                  <a:ea typeface="Verdana" panose="020B0604030504040204" pitchFamily="34" charset="0"/>
                  <a:cs typeface="Verdana" panose="020B0604030504040204" pitchFamily="34" charset="0"/>
                </a:rPr>
                <a:t> </a:t>
              </a:r>
              <a:endParaRPr lang="en-US" sz="1200" dirty="0">
                <a:ea typeface="Verdana" panose="020B0604030504040204" pitchFamily="34" charset="0"/>
                <a:cs typeface="Verdana" panose="020B0604030504040204" pitchFamily="34" charset="0"/>
              </a:endParaRPr>
            </a:p>
            <a:p>
              <a:pPr algn="ctr"/>
              <a:r>
                <a:rPr lang="en-US" sz="1400" dirty="0">
                  <a:ea typeface="Verdana" panose="020B0604030504040204" pitchFamily="34" charset="0"/>
                  <a:cs typeface="Verdana" panose="020B0604030504040204" pitchFamily="34" charset="0"/>
                </a:rPr>
                <a:t>- Les </a:t>
              </a:r>
              <a:r>
                <a:rPr lang="en-US" sz="1400" dirty="0" smtClean="0">
                  <a:ea typeface="Verdana" panose="020B0604030504040204" pitchFamily="34" charset="0"/>
                  <a:cs typeface="Verdana" panose="020B0604030504040204" pitchFamily="34" charset="0"/>
                </a:rPr>
                <a:t>KPIs </a:t>
              </a:r>
              <a:r>
                <a:rPr lang="en-US" sz="1400" dirty="0">
                  <a:ea typeface="Verdana" panose="020B0604030504040204" pitchFamily="34" charset="0"/>
                  <a:cs typeface="Verdana" panose="020B0604030504040204" pitchFamily="34" charset="0"/>
                </a:rPr>
                <a:t>sont obligatoires</a:t>
              </a:r>
              <a:endParaRPr lang="en-US" sz="1400" dirty="0"/>
            </a:p>
          </p:txBody>
        </p:sp>
      </p:grpSp>
      <p:sp>
        <p:nvSpPr>
          <p:cNvPr id="13" name="Freccia a destra 27">
            <a:extLst>
              <a:ext uri="{FF2B5EF4-FFF2-40B4-BE49-F238E27FC236}">
                <a16:creationId xmlns="" xmlns:a16="http://schemas.microsoft.com/office/drawing/2014/main" id="{C0174470-0D76-499F-ADD3-0F9E1E07BF74}"/>
              </a:ext>
            </a:extLst>
          </p:cNvPr>
          <p:cNvSpPr/>
          <p:nvPr/>
        </p:nvSpPr>
        <p:spPr>
          <a:xfrm rot="2815385">
            <a:off x="2676957" y="2493762"/>
            <a:ext cx="375138" cy="286919"/>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14" name="Freccia a destra 28">
            <a:extLst>
              <a:ext uri="{FF2B5EF4-FFF2-40B4-BE49-F238E27FC236}">
                <a16:creationId xmlns="" xmlns:a16="http://schemas.microsoft.com/office/drawing/2014/main" id="{8E1966AB-E102-41CD-A038-4453941B585E}"/>
              </a:ext>
            </a:extLst>
          </p:cNvPr>
          <p:cNvSpPr/>
          <p:nvPr/>
        </p:nvSpPr>
        <p:spPr>
          <a:xfrm rot="2815385">
            <a:off x="6122949" y="4788412"/>
            <a:ext cx="375138" cy="286919"/>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16" name="ZoneTexte 15"/>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1963070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8</a:t>
            </a:fld>
            <a:endParaRPr lang="en-US"/>
          </a:p>
        </p:txBody>
      </p:sp>
      <p:sp>
        <p:nvSpPr>
          <p:cNvPr id="4" name="Rectangle 3"/>
          <p:cNvSpPr/>
          <p:nvPr/>
        </p:nvSpPr>
        <p:spPr>
          <a:xfrm>
            <a:off x="113751" y="772311"/>
            <a:ext cx="7199920" cy="523220"/>
          </a:xfrm>
          <a:prstGeom prst="rect">
            <a:avLst/>
          </a:prstGeom>
        </p:spPr>
        <p:txBody>
          <a:bodyPr wrap="none">
            <a:spAutoFit/>
          </a:bodyPr>
          <a:lstStyle/>
          <a:p>
            <a:r>
              <a:rPr lang="en-US" sz="2800" b="1" dirty="0"/>
              <a:t>Étape 2 : Normalisation ou </a:t>
            </a:r>
            <a:r>
              <a:rPr lang="en-US" sz="2800" b="1" dirty="0" smtClean="0"/>
              <a:t>Attribution </a:t>
            </a:r>
            <a:r>
              <a:rPr lang="en-US" sz="2800" b="1" dirty="0"/>
              <a:t>de score</a:t>
            </a:r>
            <a:endParaRPr lang="el-GR" sz="2800" b="1" dirty="0"/>
          </a:p>
        </p:txBody>
      </p:sp>
      <p:sp>
        <p:nvSpPr>
          <p:cNvPr id="9" name="CasellaDiTesto 15">
            <a:extLst>
              <a:ext uri="{FF2B5EF4-FFF2-40B4-BE49-F238E27FC236}">
                <a16:creationId xmlns="" xmlns:a16="http://schemas.microsoft.com/office/drawing/2014/main" id="{49F5E2AC-CA1E-4D8B-883F-A4625B5D8E89}"/>
              </a:ext>
            </a:extLst>
          </p:cNvPr>
          <p:cNvSpPr txBox="1"/>
          <p:nvPr/>
        </p:nvSpPr>
        <p:spPr>
          <a:xfrm>
            <a:off x="6235317" y="4933741"/>
            <a:ext cx="2533650" cy="113877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2000" b="1" dirty="0">
                <a:ea typeface="Verdana" panose="020B0604030504040204" pitchFamily="34" charset="0"/>
                <a:cs typeface="Verdana" panose="020B0604030504040204" pitchFamily="34" charset="0"/>
              </a:rPr>
              <a:t>Ensemble de </a:t>
            </a:r>
            <a:r>
              <a:rPr lang="en-US" sz="2000" b="1" dirty="0" smtClean="0">
                <a:ea typeface="Verdana" panose="020B0604030504040204" pitchFamily="34" charset="0"/>
                <a:cs typeface="Verdana" panose="020B0604030504040204" pitchFamily="34" charset="0"/>
              </a:rPr>
              <a:t>scores</a:t>
            </a:r>
          </a:p>
          <a:p>
            <a:pPr algn="ctr"/>
            <a:r>
              <a:rPr lang="en-US" sz="2000" b="1" dirty="0" smtClean="0">
                <a:ea typeface="Verdana" panose="020B0604030504040204" pitchFamily="34" charset="0"/>
                <a:cs typeface="Verdana" panose="020B0604030504040204" pitchFamily="34" charset="0"/>
              </a:rPr>
              <a:t>normalisés </a:t>
            </a:r>
            <a:endParaRPr lang="en-US" sz="2000" b="1" dirty="0">
              <a:ea typeface="Verdana" panose="020B0604030504040204" pitchFamily="34" charset="0"/>
              <a:cs typeface="Verdana" panose="020B0604030504040204" pitchFamily="34" charset="0"/>
            </a:endParaRPr>
          </a:p>
          <a:p>
            <a:pPr algn="ctr"/>
            <a:r>
              <a:rPr lang="en-US" sz="1400" dirty="0" smtClean="0">
                <a:ea typeface="Verdana" panose="020B0604030504040204" pitchFamily="34" charset="0"/>
                <a:cs typeface="Verdana" panose="020B0604030504040204" pitchFamily="34" charset="0"/>
              </a:rPr>
              <a:t>valeurs comprises entre  </a:t>
            </a:r>
          </a:p>
          <a:p>
            <a:pPr algn="ctr"/>
            <a:r>
              <a:rPr lang="en-US" sz="1400" dirty="0" smtClean="0">
                <a:ea typeface="Verdana" panose="020B0604030504040204" pitchFamily="34" charset="0"/>
                <a:cs typeface="Verdana" panose="020B0604030504040204" pitchFamily="34" charset="0"/>
              </a:rPr>
              <a:t>-1 et +5</a:t>
            </a:r>
            <a:endParaRPr lang="en-US" sz="1400" dirty="0">
              <a:ea typeface="Verdana" panose="020B0604030504040204" pitchFamily="34" charset="0"/>
              <a:cs typeface="Verdana" panose="020B0604030504040204" pitchFamily="34" charset="0"/>
            </a:endParaRPr>
          </a:p>
        </p:txBody>
      </p:sp>
      <p:grpSp>
        <p:nvGrpSpPr>
          <p:cNvPr id="19" name="Group 18"/>
          <p:cNvGrpSpPr/>
          <p:nvPr/>
        </p:nvGrpSpPr>
        <p:grpSpPr>
          <a:xfrm>
            <a:off x="2976221" y="2403219"/>
            <a:ext cx="3213100" cy="2371258"/>
            <a:chOff x="2938121" y="2720719"/>
            <a:chExt cx="3213100" cy="2371258"/>
          </a:xfrm>
        </p:grpSpPr>
        <p:sp>
          <p:nvSpPr>
            <p:cNvPr id="10" name="Esagono 23">
              <a:extLst>
                <a:ext uri="{FF2B5EF4-FFF2-40B4-BE49-F238E27FC236}">
                  <a16:creationId xmlns="" xmlns:a16="http://schemas.microsoft.com/office/drawing/2014/main" id="{B2D66E20-B42E-441D-8E81-9D9A306B0A8E}"/>
                </a:ext>
              </a:extLst>
            </p:cNvPr>
            <p:cNvSpPr/>
            <p:nvPr/>
          </p:nvSpPr>
          <p:spPr>
            <a:xfrm>
              <a:off x="2938121" y="3904750"/>
              <a:ext cx="3213100" cy="1187227"/>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8" name="CasellaDiTesto 10">
              <a:extLst>
                <a:ext uri="{FF2B5EF4-FFF2-40B4-BE49-F238E27FC236}">
                  <a16:creationId xmlns="" xmlns:a16="http://schemas.microsoft.com/office/drawing/2014/main" id="{59087572-07A6-44D1-B2A5-0A9E9599F298}"/>
                </a:ext>
              </a:extLst>
            </p:cNvPr>
            <p:cNvSpPr txBox="1"/>
            <p:nvPr/>
          </p:nvSpPr>
          <p:spPr>
            <a:xfrm>
              <a:off x="3097419" y="4094140"/>
              <a:ext cx="2949161" cy="830997"/>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HIB, LIB ou qualitatif</a:t>
              </a:r>
            </a:p>
            <a:p>
              <a:pPr algn="ctr"/>
              <a:r>
                <a:rPr lang="en-US" sz="1400" dirty="0">
                  <a:ea typeface="Verdana" panose="020B0604030504040204" pitchFamily="34" charset="0"/>
                  <a:cs typeface="Verdana" panose="020B0604030504040204" pitchFamily="34" charset="0"/>
                </a:rPr>
                <a:t>fonction de normalisation ou </a:t>
              </a:r>
              <a:r>
                <a:rPr lang="en-US" sz="1400" dirty="0" smtClean="0">
                  <a:ea typeface="Verdana" panose="020B0604030504040204" pitchFamily="34" charset="0"/>
                  <a:cs typeface="Verdana" panose="020B0604030504040204" pitchFamily="34" charset="0"/>
                </a:rPr>
                <a:t>description</a:t>
              </a:r>
              <a:r>
                <a:rPr lang="en-US" sz="1400" dirty="0">
                  <a:ea typeface="Verdana" panose="020B0604030504040204" pitchFamily="34" charset="0"/>
                  <a:cs typeface="Verdana" panose="020B0604030504040204" pitchFamily="34" charset="0"/>
                </a:rPr>
                <a:t> qualitative</a:t>
              </a:r>
            </a:p>
          </p:txBody>
        </p:sp>
        <p:sp>
          <p:nvSpPr>
            <p:cNvPr id="11" name="Esagono 24">
              <a:extLst>
                <a:ext uri="{FF2B5EF4-FFF2-40B4-BE49-F238E27FC236}">
                  <a16:creationId xmlns="" xmlns:a16="http://schemas.microsoft.com/office/drawing/2014/main" id="{9BD3EAC8-CE30-44EC-8652-B568FEC835F1}"/>
                </a:ext>
              </a:extLst>
            </p:cNvPr>
            <p:cNvSpPr/>
            <p:nvPr/>
          </p:nvSpPr>
          <p:spPr>
            <a:xfrm>
              <a:off x="2938121" y="2720719"/>
              <a:ext cx="3213100" cy="1187227"/>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7" name="CasellaDiTesto 8">
              <a:extLst>
                <a:ext uri="{FF2B5EF4-FFF2-40B4-BE49-F238E27FC236}">
                  <a16:creationId xmlns="" xmlns:a16="http://schemas.microsoft.com/office/drawing/2014/main" id="{2E88ABD7-11F3-4DA8-853D-1672287964E7}"/>
                </a:ext>
              </a:extLst>
            </p:cNvPr>
            <p:cNvSpPr txBox="1"/>
            <p:nvPr/>
          </p:nvSpPr>
          <p:spPr>
            <a:xfrm>
              <a:off x="2938121" y="2858962"/>
              <a:ext cx="3213100" cy="923330"/>
            </a:xfrm>
            <a:prstGeom prst="rect">
              <a:avLst/>
            </a:prstGeom>
            <a:noFill/>
          </p:spPr>
          <p:txBody>
            <a:bodyPr wrap="square" rtlCol="0">
              <a:spAutoFit/>
            </a:bodyPr>
            <a:lstStyle/>
            <a:p>
              <a:pPr algn="ctr"/>
              <a:r>
                <a:rPr lang="en-US" sz="2000" b="1" dirty="0" smtClean="0">
                  <a:ea typeface="Verdana" panose="020B0604030504040204" pitchFamily="34" charset="0"/>
                  <a:cs typeface="Verdana" panose="020B0604030504040204" pitchFamily="34" charset="0"/>
                </a:rPr>
                <a:t>Dimensionnement </a:t>
              </a:r>
              <a:r>
                <a:rPr lang="en-US" sz="2000" b="1" dirty="0">
                  <a:ea typeface="Verdana" panose="020B0604030504040204" pitchFamily="34" charset="0"/>
                  <a:cs typeface="Verdana" panose="020B0604030504040204" pitchFamily="34" charset="0"/>
                </a:rPr>
                <a:t>et redimensionnement</a:t>
              </a:r>
            </a:p>
            <a:p>
              <a:pPr algn="ctr"/>
              <a:r>
                <a:rPr lang="en-US" sz="1400" dirty="0">
                  <a:ea typeface="Verdana" panose="020B0604030504040204" pitchFamily="34" charset="0"/>
                  <a:cs typeface="Verdana" panose="020B0604030504040204" pitchFamily="34" charset="0"/>
                </a:rPr>
                <a:t>dans un intervalle approprié</a:t>
              </a:r>
            </a:p>
          </p:txBody>
        </p:sp>
      </p:grpSp>
      <p:grpSp>
        <p:nvGrpSpPr>
          <p:cNvPr id="15" name="Group 14"/>
          <p:cNvGrpSpPr/>
          <p:nvPr/>
        </p:nvGrpSpPr>
        <p:grpSpPr>
          <a:xfrm>
            <a:off x="-8056" y="1451681"/>
            <a:ext cx="3183742" cy="892552"/>
            <a:chOff x="-36631" y="1118306"/>
            <a:chExt cx="3183742" cy="892552"/>
          </a:xfrm>
        </p:grpSpPr>
        <p:sp>
          <p:nvSpPr>
            <p:cNvPr id="12" name="Rettangolo 26">
              <a:extLst>
                <a:ext uri="{FF2B5EF4-FFF2-40B4-BE49-F238E27FC236}">
                  <a16:creationId xmlns="" xmlns:a16="http://schemas.microsoft.com/office/drawing/2014/main" id="{C50BFD95-F6D4-4661-A48C-D5D8506354C7}"/>
                </a:ext>
              </a:extLst>
            </p:cNvPr>
            <p:cNvSpPr/>
            <p:nvPr/>
          </p:nvSpPr>
          <p:spPr>
            <a:xfrm>
              <a:off x="257908" y="1118306"/>
              <a:ext cx="2645763" cy="89255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6" name="CasellaDiTesto 5">
              <a:extLst>
                <a:ext uri="{FF2B5EF4-FFF2-40B4-BE49-F238E27FC236}">
                  <a16:creationId xmlns="" xmlns:a16="http://schemas.microsoft.com/office/drawing/2014/main" id="{1BB8F7B3-CE8A-4A3E-959F-44F77349230A}"/>
                </a:ext>
              </a:extLst>
            </p:cNvPr>
            <p:cNvSpPr txBox="1"/>
            <p:nvPr/>
          </p:nvSpPr>
          <p:spPr>
            <a:xfrm>
              <a:off x="-36631" y="1152009"/>
              <a:ext cx="3183742" cy="738664"/>
            </a:xfrm>
            <a:prstGeom prst="rect">
              <a:avLst/>
            </a:prstGeom>
            <a:noFill/>
          </p:spPr>
          <p:txBody>
            <a:bodyPr wrap="square" rtlCol="0">
              <a:spAutoFit/>
            </a:bodyPr>
            <a:lstStyle/>
            <a:p>
              <a:pPr algn="ctr"/>
              <a:r>
                <a:rPr lang="en-US" sz="2000" b="1" dirty="0">
                  <a:ea typeface="Verdana" panose="020B0604030504040204" pitchFamily="34" charset="0"/>
                  <a:cs typeface="Verdana" panose="020B0604030504040204" pitchFamily="34" charset="0"/>
                </a:rPr>
                <a:t>Valeurs </a:t>
              </a:r>
              <a:r>
                <a:rPr lang="en-US" sz="2000" b="1" dirty="0" smtClean="0">
                  <a:ea typeface="Verdana" panose="020B0604030504040204" pitchFamily="34" charset="0"/>
                  <a:cs typeface="Verdana" panose="020B0604030504040204" pitchFamily="34" charset="0"/>
                </a:rPr>
                <a:t>des indicateurs</a:t>
              </a:r>
              <a:r>
                <a:rPr lang="en-US" sz="2000" b="1" dirty="0">
                  <a:ea typeface="Verdana" panose="020B0604030504040204" pitchFamily="34" charset="0"/>
                  <a:cs typeface="Verdana" panose="020B0604030504040204" pitchFamily="34" charset="0"/>
                </a:rPr>
                <a:t> </a:t>
              </a:r>
              <a:endParaRPr lang="en-US" sz="2000" b="1" dirty="0" smtClean="0">
                <a:ea typeface="Verdana" panose="020B0604030504040204" pitchFamily="34" charset="0"/>
                <a:cs typeface="Verdana" panose="020B0604030504040204" pitchFamily="34" charset="0"/>
              </a:endParaRPr>
            </a:p>
            <a:p>
              <a:pPr algn="ctr"/>
              <a:r>
                <a:rPr lang="en-US" sz="800" dirty="0" smtClean="0">
                  <a:ea typeface="Verdana" panose="020B0604030504040204" pitchFamily="34" charset="0"/>
                  <a:cs typeface="Verdana" panose="020B0604030504040204" pitchFamily="34" charset="0"/>
                </a:rPr>
                <a:t> </a:t>
              </a:r>
            </a:p>
            <a:p>
              <a:pPr algn="ctr"/>
              <a:r>
                <a:rPr lang="en-US" sz="1400" dirty="0">
                  <a:ea typeface="Verdana" panose="020B0604030504040204" pitchFamily="34" charset="0"/>
                  <a:cs typeface="Verdana" panose="020B0604030504040204" pitchFamily="34" charset="0"/>
                </a:rPr>
                <a:t>quantitative ou qualitative</a:t>
              </a:r>
            </a:p>
          </p:txBody>
        </p:sp>
      </p:grpSp>
      <p:sp>
        <p:nvSpPr>
          <p:cNvPr id="13" name="Freccia a destra 27">
            <a:extLst>
              <a:ext uri="{FF2B5EF4-FFF2-40B4-BE49-F238E27FC236}">
                <a16:creationId xmlns="" xmlns:a16="http://schemas.microsoft.com/office/drawing/2014/main" id="{C0174470-0D76-499F-ADD3-0F9E1E07BF74}"/>
              </a:ext>
            </a:extLst>
          </p:cNvPr>
          <p:cNvSpPr/>
          <p:nvPr/>
        </p:nvSpPr>
        <p:spPr>
          <a:xfrm rot="2815385">
            <a:off x="2676957" y="2493762"/>
            <a:ext cx="375138" cy="286919"/>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14" name="Freccia a destra 28">
            <a:extLst>
              <a:ext uri="{FF2B5EF4-FFF2-40B4-BE49-F238E27FC236}">
                <a16:creationId xmlns="" xmlns:a16="http://schemas.microsoft.com/office/drawing/2014/main" id="{8E1966AB-E102-41CD-A038-4453941B585E}"/>
              </a:ext>
            </a:extLst>
          </p:cNvPr>
          <p:cNvSpPr/>
          <p:nvPr/>
        </p:nvSpPr>
        <p:spPr>
          <a:xfrm rot="2815385">
            <a:off x="6224550" y="4534412"/>
            <a:ext cx="375138" cy="286919"/>
          </a:xfrm>
          <a:prstGeom prst="right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16" name="ZoneTexte 15"/>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3240935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SMC SCTool - Echelle de la ville</a:t>
            </a:r>
            <a:endParaRPr lang="el-GR" dirty="0"/>
          </a:p>
        </p:txBody>
      </p:sp>
      <p:sp>
        <p:nvSpPr>
          <p:cNvPr id="3" name="Slide Number Placeholder 2"/>
          <p:cNvSpPr>
            <a:spLocks noGrp="1"/>
          </p:cNvSpPr>
          <p:nvPr>
            <p:ph type="sldNum" sz="quarter" idx="12"/>
          </p:nvPr>
        </p:nvSpPr>
        <p:spPr/>
        <p:txBody>
          <a:bodyPr/>
          <a:lstStyle/>
          <a:p>
            <a:fld id="{243FB592-B9A9-49AA-A86F-4031F7B97808}" type="slidenum">
              <a:rPr lang="en-US" smtClean="0"/>
              <a:pPr/>
              <a:t>9</a:t>
            </a:fld>
            <a:endParaRPr lang="en-US"/>
          </a:p>
        </p:txBody>
      </p:sp>
      <p:sp>
        <p:nvSpPr>
          <p:cNvPr id="4" name="Rectangle 3"/>
          <p:cNvSpPr/>
          <p:nvPr/>
        </p:nvSpPr>
        <p:spPr>
          <a:xfrm>
            <a:off x="113751" y="772311"/>
            <a:ext cx="7199920" cy="523220"/>
          </a:xfrm>
          <a:prstGeom prst="rect">
            <a:avLst/>
          </a:prstGeom>
        </p:spPr>
        <p:txBody>
          <a:bodyPr wrap="none">
            <a:spAutoFit/>
          </a:bodyPr>
          <a:lstStyle/>
          <a:p>
            <a:r>
              <a:rPr lang="en-US" sz="2800" b="1" dirty="0"/>
              <a:t>Étape 2 : Normalisation ou </a:t>
            </a:r>
            <a:r>
              <a:rPr lang="en-US" sz="2800" b="1" dirty="0" smtClean="0"/>
              <a:t>Attribution </a:t>
            </a:r>
            <a:r>
              <a:rPr lang="en-US" sz="2800" b="1" dirty="0"/>
              <a:t>de score</a:t>
            </a:r>
            <a:endParaRPr lang="el-GR" sz="2800" b="1" dirty="0"/>
          </a:p>
        </p:txBody>
      </p:sp>
      <p:sp>
        <p:nvSpPr>
          <p:cNvPr id="19" name="CasellaDiTesto 11">
            <a:extLst>
              <a:ext uri="{FF2B5EF4-FFF2-40B4-BE49-F238E27FC236}">
                <a16:creationId xmlns="" xmlns:a16="http://schemas.microsoft.com/office/drawing/2014/main" id="{84537A66-E052-4712-ABA4-664AC68CC489}"/>
              </a:ext>
            </a:extLst>
          </p:cNvPr>
          <p:cNvSpPr txBox="1"/>
          <p:nvPr/>
        </p:nvSpPr>
        <p:spPr>
          <a:xfrm>
            <a:off x="250825" y="1165770"/>
            <a:ext cx="8605837" cy="461665"/>
          </a:xfrm>
          <a:prstGeom prst="rect">
            <a:avLst/>
          </a:prstGeom>
          <a:noFill/>
        </p:spPr>
        <p:txBody>
          <a:bodyPr wrap="square" rtlCol="0">
            <a:spAutoFit/>
          </a:bodyPr>
          <a:lstStyle/>
          <a:p>
            <a:pPr algn="ctr"/>
            <a:r>
              <a:rPr lang="it-IT" sz="2400" b="1" dirty="0">
                <a:ea typeface="Verdana" panose="020B0604030504040204" pitchFamily="34" charset="0"/>
                <a:cs typeface="Verdana" panose="020B0604030504040204" pitchFamily="34" charset="0"/>
              </a:rPr>
              <a:t>Scores </a:t>
            </a:r>
            <a:r>
              <a:rPr lang="it-IT" sz="2400" b="1" dirty="0" smtClean="0">
                <a:ea typeface="Verdana" panose="020B0604030504040204" pitchFamily="34" charset="0"/>
                <a:cs typeface="Verdana" panose="020B0604030504040204" pitchFamily="34" charset="0"/>
              </a:rPr>
              <a:t>Normalisés</a:t>
            </a:r>
            <a:endParaRPr lang="it-IT" sz="2400" dirty="0">
              <a:ea typeface="Verdana" panose="020B0604030504040204" pitchFamily="34" charset="0"/>
              <a:cs typeface="Verdana" panose="020B0604030504040204" pitchFamily="34" charset="0"/>
            </a:endParaRPr>
          </a:p>
        </p:txBody>
      </p:sp>
      <p:grpSp>
        <p:nvGrpSpPr>
          <p:cNvPr id="55" name="Group 54"/>
          <p:cNvGrpSpPr/>
          <p:nvPr/>
        </p:nvGrpSpPr>
        <p:grpSpPr>
          <a:xfrm>
            <a:off x="250825" y="1584656"/>
            <a:ext cx="10350497" cy="4404602"/>
            <a:chOff x="288399" y="1681902"/>
            <a:chExt cx="10350497" cy="4404602"/>
          </a:xfrm>
        </p:grpSpPr>
        <p:grpSp>
          <p:nvGrpSpPr>
            <p:cNvPr id="20" name="Gruppo 60">
              <a:extLst>
                <a:ext uri="{FF2B5EF4-FFF2-40B4-BE49-F238E27FC236}">
                  <a16:creationId xmlns="" xmlns:a16="http://schemas.microsoft.com/office/drawing/2014/main" id="{FE2DFE00-8972-4FDF-AF94-55AC442172E1}"/>
                </a:ext>
              </a:extLst>
            </p:cNvPr>
            <p:cNvGrpSpPr/>
            <p:nvPr/>
          </p:nvGrpSpPr>
          <p:grpSpPr>
            <a:xfrm>
              <a:off x="288399" y="1681902"/>
              <a:ext cx="10259483" cy="493001"/>
              <a:chOff x="-1134000" y="1631103"/>
              <a:chExt cx="10259483" cy="493001"/>
            </a:xfrm>
          </p:grpSpPr>
          <p:sp>
            <p:nvSpPr>
              <p:cNvPr id="24" name="Esagono 39">
                <a:extLst>
                  <a:ext uri="{FF2B5EF4-FFF2-40B4-BE49-F238E27FC236}">
                    <a16:creationId xmlns="" xmlns:a16="http://schemas.microsoft.com/office/drawing/2014/main" id="{B00E7585-7C4C-4F0E-8C0D-A8224156FF1D}"/>
                  </a:ext>
                </a:extLst>
              </p:cNvPr>
              <p:cNvSpPr/>
              <p:nvPr/>
            </p:nvSpPr>
            <p:spPr>
              <a:xfrm>
                <a:off x="921814" y="1631103"/>
                <a:ext cx="5224986" cy="493001"/>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21" name="Esagono 24">
                <a:extLst>
                  <a:ext uri="{FF2B5EF4-FFF2-40B4-BE49-F238E27FC236}">
                    <a16:creationId xmlns="" xmlns:a16="http://schemas.microsoft.com/office/drawing/2014/main" id="{9BD3EAC8-CE30-44EC-8652-B568FEC835F1}"/>
                  </a:ext>
                </a:extLst>
              </p:cNvPr>
              <p:cNvSpPr/>
              <p:nvPr/>
            </p:nvSpPr>
            <p:spPr>
              <a:xfrm>
                <a:off x="113768" y="1631103"/>
                <a:ext cx="712796" cy="493001"/>
              </a:xfrm>
              <a:prstGeom prst="hexag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it-IT"/>
              </a:p>
            </p:txBody>
          </p:sp>
          <p:sp>
            <p:nvSpPr>
              <p:cNvPr id="22" name="CasellaDiTesto 8">
                <a:extLst>
                  <a:ext uri="{FF2B5EF4-FFF2-40B4-BE49-F238E27FC236}">
                    <a16:creationId xmlns="" xmlns:a16="http://schemas.microsoft.com/office/drawing/2014/main" id="{2E88ABD7-11F3-4DA8-853D-1672287964E7}"/>
                  </a:ext>
                </a:extLst>
              </p:cNvPr>
              <p:cNvSpPr txBox="1"/>
              <p:nvPr/>
            </p:nvSpPr>
            <p:spPr>
              <a:xfrm>
                <a:off x="-1134000" y="1673209"/>
                <a:ext cx="3213100" cy="400110"/>
              </a:xfrm>
              <a:prstGeom prst="rect">
                <a:avLst/>
              </a:prstGeom>
              <a:noFill/>
            </p:spPr>
            <p:txBody>
              <a:bodyPr wrap="square" rtlCol="0">
                <a:spAutoFit/>
              </a:bodyPr>
              <a:lstStyle/>
              <a:p>
                <a:pPr algn="ctr"/>
                <a:r>
                  <a:rPr lang="it-IT" sz="2000" b="1" dirty="0">
                    <a:ea typeface="Verdana" panose="020B0604030504040204" pitchFamily="34" charset="0"/>
                    <a:cs typeface="Verdana" panose="020B0604030504040204" pitchFamily="34" charset="0"/>
                  </a:rPr>
                  <a:t>-1</a:t>
                </a:r>
                <a:endParaRPr lang="it-IT" sz="2000" dirty="0">
                  <a:ea typeface="Verdana" panose="020B0604030504040204" pitchFamily="34" charset="0"/>
                  <a:cs typeface="Verdana" panose="020B0604030504040204" pitchFamily="34" charset="0"/>
                </a:endParaRPr>
              </a:p>
            </p:txBody>
          </p:sp>
          <p:sp>
            <p:nvSpPr>
              <p:cNvPr id="23" name="CasellaDiTesto 6">
                <a:extLst>
                  <a:ext uri="{FF2B5EF4-FFF2-40B4-BE49-F238E27FC236}">
                    <a16:creationId xmlns="" xmlns:a16="http://schemas.microsoft.com/office/drawing/2014/main" id="{0C620E87-0283-440A-9CA5-6B7C50AA1FE4}"/>
                  </a:ext>
                </a:extLst>
              </p:cNvPr>
              <p:cNvSpPr txBox="1"/>
              <p:nvPr/>
            </p:nvSpPr>
            <p:spPr>
              <a:xfrm>
                <a:off x="1001716" y="1709192"/>
                <a:ext cx="8123767" cy="369332"/>
              </a:xfrm>
              <a:prstGeom prst="rect">
                <a:avLst/>
              </a:prstGeom>
              <a:noFill/>
            </p:spPr>
            <p:txBody>
              <a:bodyPr wrap="square" rtlCol="0">
                <a:spAutoFit/>
              </a:bodyPr>
              <a:lstStyle/>
              <a:p>
                <a:r>
                  <a:rPr lang="it-IT" b="1" dirty="0" smtClean="0">
                    <a:ea typeface="Verdana" panose="020B0604030504040204" pitchFamily="34" charset="0"/>
                    <a:cs typeface="Verdana" panose="020B0604030504040204" pitchFamily="34" charset="0"/>
                  </a:rPr>
                  <a:t>En dessous </a:t>
                </a:r>
                <a:r>
                  <a:rPr lang="it-IT" dirty="0" smtClean="0">
                    <a:ea typeface="Verdana" panose="020B0604030504040204" pitchFamily="34" charset="0"/>
                    <a:cs typeface="Verdana" panose="020B0604030504040204" pitchFamily="34" charset="0"/>
                  </a:rPr>
                  <a:t>de la performance minimale</a:t>
                </a:r>
                <a:r>
                  <a:rPr lang="it-IT" dirty="0">
                    <a:ea typeface="Verdana" panose="020B0604030504040204" pitchFamily="34" charset="0"/>
                    <a:cs typeface="Verdana" panose="020B0604030504040204" pitchFamily="34" charset="0"/>
                  </a:rPr>
                  <a:t> acceptable</a:t>
                </a:r>
              </a:p>
            </p:txBody>
          </p:sp>
        </p:grpSp>
        <p:grpSp>
          <p:nvGrpSpPr>
            <p:cNvPr id="25" name="Gruppo 59">
              <a:extLst>
                <a:ext uri="{FF2B5EF4-FFF2-40B4-BE49-F238E27FC236}">
                  <a16:creationId xmlns="" xmlns:a16="http://schemas.microsoft.com/office/drawing/2014/main" id="{16E192D7-1F9A-4FF6-8804-1FBA0069202D}"/>
                </a:ext>
              </a:extLst>
            </p:cNvPr>
            <p:cNvGrpSpPr/>
            <p:nvPr/>
          </p:nvGrpSpPr>
          <p:grpSpPr>
            <a:xfrm>
              <a:off x="288399" y="2325369"/>
              <a:ext cx="10261067" cy="509935"/>
              <a:chOff x="-1117067" y="2325369"/>
              <a:chExt cx="10261067" cy="509935"/>
            </a:xfrm>
          </p:grpSpPr>
          <p:sp>
            <p:nvSpPr>
              <p:cNvPr id="27" name="Esagono 40">
                <a:extLst>
                  <a:ext uri="{FF2B5EF4-FFF2-40B4-BE49-F238E27FC236}">
                    <a16:creationId xmlns="" xmlns:a16="http://schemas.microsoft.com/office/drawing/2014/main" id="{E31D2C04-3C2D-42D4-9A58-B0B4121985A0}"/>
                  </a:ext>
                </a:extLst>
              </p:cNvPr>
              <p:cNvSpPr/>
              <p:nvPr/>
            </p:nvSpPr>
            <p:spPr>
              <a:xfrm>
                <a:off x="938747" y="2342303"/>
                <a:ext cx="5224986" cy="493001"/>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26" name="CasellaDiTesto 33">
                <a:extLst>
                  <a:ext uri="{FF2B5EF4-FFF2-40B4-BE49-F238E27FC236}">
                    <a16:creationId xmlns="" xmlns:a16="http://schemas.microsoft.com/office/drawing/2014/main" id="{64B7398A-85D6-441B-8A48-08D39620C992}"/>
                  </a:ext>
                </a:extLst>
              </p:cNvPr>
              <p:cNvSpPr txBox="1"/>
              <p:nvPr/>
            </p:nvSpPr>
            <p:spPr>
              <a:xfrm>
                <a:off x="1020233" y="2416500"/>
                <a:ext cx="8123767" cy="369332"/>
              </a:xfrm>
              <a:prstGeom prst="rect">
                <a:avLst/>
              </a:prstGeom>
              <a:noFill/>
            </p:spPr>
            <p:txBody>
              <a:bodyPr wrap="square" rtlCol="0">
                <a:spAutoFit/>
              </a:bodyPr>
              <a:lstStyle/>
              <a:p>
                <a:r>
                  <a:rPr lang="it-IT" dirty="0">
                    <a:ea typeface="Verdana" panose="020B0604030504040204" pitchFamily="34" charset="0"/>
                    <a:cs typeface="Verdana" panose="020B0604030504040204" pitchFamily="34" charset="0"/>
                  </a:rPr>
                  <a:t>performance </a:t>
                </a:r>
                <a:r>
                  <a:rPr lang="it-IT" b="1" dirty="0" smtClean="0">
                    <a:ea typeface="Verdana" panose="020B0604030504040204" pitchFamily="34" charset="0"/>
                    <a:cs typeface="Verdana" panose="020B0604030504040204" pitchFamily="34" charset="0"/>
                  </a:rPr>
                  <a:t>minimale</a:t>
                </a:r>
                <a:r>
                  <a:rPr lang="it-IT" dirty="0">
                    <a:ea typeface="Verdana" panose="020B0604030504040204" pitchFamily="34" charset="0"/>
                    <a:cs typeface="Verdana" panose="020B0604030504040204" pitchFamily="34" charset="0"/>
                  </a:rPr>
                  <a:t> acceptable</a:t>
                </a:r>
              </a:p>
            </p:txBody>
          </p:sp>
          <p:sp>
            <p:nvSpPr>
              <p:cNvPr id="28" name="Esagono 41">
                <a:extLst>
                  <a:ext uri="{FF2B5EF4-FFF2-40B4-BE49-F238E27FC236}">
                    <a16:creationId xmlns="" xmlns:a16="http://schemas.microsoft.com/office/drawing/2014/main" id="{E967896E-B310-4AC9-9B2F-5B73ABCF9970}"/>
                  </a:ext>
                </a:extLst>
              </p:cNvPr>
              <p:cNvSpPr/>
              <p:nvPr/>
            </p:nvSpPr>
            <p:spPr>
              <a:xfrm>
                <a:off x="113768" y="2325369"/>
                <a:ext cx="712796" cy="493001"/>
              </a:xfrm>
              <a:prstGeom prst="hexag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it-IT"/>
              </a:p>
            </p:txBody>
          </p:sp>
          <p:sp>
            <p:nvSpPr>
              <p:cNvPr id="29" name="CasellaDiTesto 42">
                <a:extLst>
                  <a:ext uri="{FF2B5EF4-FFF2-40B4-BE49-F238E27FC236}">
                    <a16:creationId xmlns="" xmlns:a16="http://schemas.microsoft.com/office/drawing/2014/main" id="{9E1ED848-8EDB-4A7B-881A-C7659730B9B4}"/>
                  </a:ext>
                </a:extLst>
              </p:cNvPr>
              <p:cNvSpPr txBox="1"/>
              <p:nvPr/>
            </p:nvSpPr>
            <p:spPr>
              <a:xfrm>
                <a:off x="-1117067" y="2377000"/>
                <a:ext cx="3213100" cy="400110"/>
              </a:xfrm>
              <a:prstGeom prst="rect">
                <a:avLst/>
              </a:prstGeom>
              <a:noFill/>
            </p:spPr>
            <p:txBody>
              <a:bodyPr wrap="square" rtlCol="0">
                <a:spAutoFit/>
              </a:bodyPr>
              <a:lstStyle/>
              <a:p>
                <a:pPr algn="ctr"/>
                <a:r>
                  <a:rPr lang="it-IT" sz="2000" b="1" dirty="0">
                    <a:ea typeface="Verdana" panose="020B0604030504040204" pitchFamily="34" charset="0"/>
                    <a:cs typeface="Verdana" panose="020B0604030504040204" pitchFamily="34" charset="0"/>
                  </a:rPr>
                  <a:t>0</a:t>
                </a:r>
                <a:endParaRPr lang="it-IT" sz="2000" dirty="0">
                  <a:ea typeface="Verdana" panose="020B0604030504040204" pitchFamily="34" charset="0"/>
                  <a:cs typeface="Verdana" panose="020B0604030504040204" pitchFamily="34" charset="0"/>
                </a:endParaRPr>
              </a:p>
            </p:txBody>
          </p:sp>
        </p:grpSp>
        <p:grpSp>
          <p:nvGrpSpPr>
            <p:cNvPr id="30" name="Gruppo 58">
              <a:extLst>
                <a:ext uri="{FF2B5EF4-FFF2-40B4-BE49-F238E27FC236}">
                  <a16:creationId xmlns="" xmlns:a16="http://schemas.microsoft.com/office/drawing/2014/main" id="{860CE2E3-1E91-473E-B6CE-57EBA1D14486}"/>
                </a:ext>
              </a:extLst>
            </p:cNvPr>
            <p:cNvGrpSpPr/>
            <p:nvPr/>
          </p:nvGrpSpPr>
          <p:grpSpPr>
            <a:xfrm>
              <a:off x="288399" y="2968836"/>
              <a:ext cx="10282765" cy="493002"/>
              <a:chOff x="-1117067" y="3019635"/>
              <a:chExt cx="10282765" cy="493002"/>
            </a:xfrm>
          </p:grpSpPr>
          <p:sp>
            <p:nvSpPr>
              <p:cNvPr id="34" name="Esagono 45">
                <a:extLst>
                  <a:ext uri="{FF2B5EF4-FFF2-40B4-BE49-F238E27FC236}">
                    <a16:creationId xmlns="" xmlns:a16="http://schemas.microsoft.com/office/drawing/2014/main" id="{B1FCCE19-9D71-4479-A6A3-D62BFEA991C0}"/>
                  </a:ext>
                </a:extLst>
              </p:cNvPr>
              <p:cNvSpPr/>
              <p:nvPr/>
            </p:nvSpPr>
            <p:spPr>
              <a:xfrm>
                <a:off x="955680" y="3019636"/>
                <a:ext cx="5224986" cy="493001"/>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31" name="CasellaDiTesto 34">
                <a:extLst>
                  <a:ext uri="{FF2B5EF4-FFF2-40B4-BE49-F238E27FC236}">
                    <a16:creationId xmlns="" xmlns:a16="http://schemas.microsoft.com/office/drawing/2014/main" id="{03BC6BD0-98F8-4B0B-AC43-CE3164EA0962}"/>
                  </a:ext>
                </a:extLst>
              </p:cNvPr>
              <p:cNvSpPr txBox="1"/>
              <p:nvPr/>
            </p:nvSpPr>
            <p:spPr>
              <a:xfrm>
                <a:off x="1041931" y="3097725"/>
                <a:ext cx="8123767" cy="369332"/>
              </a:xfrm>
              <a:prstGeom prst="rect">
                <a:avLst/>
              </a:prstGeom>
              <a:noFill/>
            </p:spPr>
            <p:txBody>
              <a:bodyPr wrap="square" rtlCol="0">
                <a:spAutoFit/>
              </a:bodyPr>
              <a:lstStyle/>
              <a:p>
                <a:r>
                  <a:rPr lang="it-IT" b="1" dirty="0" smtClean="0">
                    <a:ea typeface="Verdana" panose="020B0604030504040204" pitchFamily="34" charset="0"/>
                    <a:cs typeface="Verdana" panose="020B0604030504040204" pitchFamily="34" charset="0"/>
                  </a:rPr>
                  <a:t>légèrement au-dessus des </a:t>
                </a:r>
                <a:r>
                  <a:rPr lang="it-IT" dirty="0" smtClean="0">
                    <a:ea typeface="Verdana" panose="020B0604030504040204" pitchFamily="34" charset="0"/>
                    <a:cs typeface="Verdana" panose="020B0604030504040204" pitchFamily="34" charset="0"/>
                  </a:rPr>
                  <a:t>performances minimales</a:t>
                </a:r>
                <a:endParaRPr lang="it-IT" dirty="0">
                  <a:ea typeface="Verdana" panose="020B0604030504040204" pitchFamily="34" charset="0"/>
                  <a:cs typeface="Verdana" panose="020B0604030504040204" pitchFamily="34" charset="0"/>
                </a:endParaRPr>
              </a:p>
            </p:txBody>
          </p:sp>
          <p:sp>
            <p:nvSpPr>
              <p:cNvPr id="32" name="Esagono 43">
                <a:extLst>
                  <a:ext uri="{FF2B5EF4-FFF2-40B4-BE49-F238E27FC236}">
                    <a16:creationId xmlns="" xmlns:a16="http://schemas.microsoft.com/office/drawing/2014/main" id="{0033A12F-16D2-4DC1-84AD-B00A5576DA81}"/>
                  </a:ext>
                </a:extLst>
              </p:cNvPr>
              <p:cNvSpPr/>
              <p:nvPr/>
            </p:nvSpPr>
            <p:spPr>
              <a:xfrm>
                <a:off x="113768" y="3019635"/>
                <a:ext cx="712796" cy="493001"/>
              </a:xfrm>
              <a:prstGeom prst="hexag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it-IT"/>
              </a:p>
            </p:txBody>
          </p:sp>
          <p:sp>
            <p:nvSpPr>
              <p:cNvPr id="33" name="CasellaDiTesto 44">
                <a:extLst>
                  <a:ext uri="{FF2B5EF4-FFF2-40B4-BE49-F238E27FC236}">
                    <a16:creationId xmlns="" xmlns:a16="http://schemas.microsoft.com/office/drawing/2014/main" id="{559F1008-F9E3-4EC0-A0C3-797DB706494D}"/>
                  </a:ext>
                </a:extLst>
              </p:cNvPr>
              <p:cNvSpPr txBox="1"/>
              <p:nvPr/>
            </p:nvSpPr>
            <p:spPr>
              <a:xfrm>
                <a:off x="-1117067" y="3061741"/>
                <a:ext cx="3213100" cy="400110"/>
              </a:xfrm>
              <a:prstGeom prst="rect">
                <a:avLst/>
              </a:prstGeom>
              <a:noFill/>
            </p:spPr>
            <p:txBody>
              <a:bodyPr wrap="square" rtlCol="0">
                <a:spAutoFit/>
              </a:bodyPr>
              <a:lstStyle/>
              <a:p>
                <a:pPr algn="ctr"/>
                <a:r>
                  <a:rPr lang="it-IT" sz="2000" b="1" dirty="0">
                    <a:ea typeface="Verdana" panose="020B0604030504040204" pitchFamily="34" charset="0"/>
                    <a:cs typeface="Verdana" panose="020B0604030504040204" pitchFamily="34" charset="0"/>
                  </a:rPr>
                  <a:t>1</a:t>
                </a:r>
                <a:endParaRPr lang="it-IT" sz="2000" dirty="0">
                  <a:ea typeface="Verdana" panose="020B0604030504040204" pitchFamily="34" charset="0"/>
                  <a:cs typeface="Verdana" panose="020B0604030504040204" pitchFamily="34" charset="0"/>
                </a:endParaRPr>
              </a:p>
            </p:txBody>
          </p:sp>
        </p:grpSp>
        <p:grpSp>
          <p:nvGrpSpPr>
            <p:cNvPr id="35" name="Gruppo 5">
              <a:extLst>
                <a:ext uri="{FF2B5EF4-FFF2-40B4-BE49-F238E27FC236}">
                  <a16:creationId xmlns="" xmlns:a16="http://schemas.microsoft.com/office/drawing/2014/main" id="{2477E6C4-3BA4-4450-85FB-8D54D1E23479}"/>
                </a:ext>
              </a:extLst>
            </p:cNvPr>
            <p:cNvGrpSpPr/>
            <p:nvPr/>
          </p:nvGrpSpPr>
          <p:grpSpPr>
            <a:xfrm>
              <a:off x="288399" y="3629236"/>
              <a:ext cx="10282769" cy="493002"/>
              <a:chOff x="-1100134" y="3680035"/>
              <a:chExt cx="10282769" cy="493002"/>
            </a:xfrm>
          </p:grpSpPr>
          <p:sp>
            <p:nvSpPr>
              <p:cNvPr id="39" name="Esagono 48">
                <a:extLst>
                  <a:ext uri="{FF2B5EF4-FFF2-40B4-BE49-F238E27FC236}">
                    <a16:creationId xmlns="" xmlns:a16="http://schemas.microsoft.com/office/drawing/2014/main" id="{11754745-DAD3-4B64-B852-07EFC9098D9D}"/>
                  </a:ext>
                </a:extLst>
              </p:cNvPr>
              <p:cNvSpPr/>
              <p:nvPr/>
            </p:nvSpPr>
            <p:spPr>
              <a:xfrm>
                <a:off x="955680" y="3680036"/>
                <a:ext cx="5224986" cy="493001"/>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36" name="CasellaDiTesto 35">
                <a:extLst>
                  <a:ext uri="{FF2B5EF4-FFF2-40B4-BE49-F238E27FC236}">
                    <a16:creationId xmlns="" xmlns:a16="http://schemas.microsoft.com/office/drawing/2014/main" id="{81F4B265-697E-49DA-9479-4388ADAF465C}"/>
                  </a:ext>
                </a:extLst>
              </p:cNvPr>
              <p:cNvSpPr txBox="1"/>
              <p:nvPr/>
            </p:nvSpPr>
            <p:spPr>
              <a:xfrm>
                <a:off x="1058868" y="3758125"/>
                <a:ext cx="8123767" cy="338554"/>
              </a:xfrm>
              <a:prstGeom prst="rect">
                <a:avLst/>
              </a:prstGeom>
              <a:noFill/>
            </p:spPr>
            <p:txBody>
              <a:bodyPr wrap="square" rtlCol="0">
                <a:spAutoFit/>
              </a:bodyPr>
              <a:lstStyle/>
              <a:p>
                <a:r>
                  <a:rPr lang="it-IT" sz="1600" b="1" dirty="0" smtClean="0">
                    <a:ea typeface="Verdana" panose="020B0604030504040204" pitchFamily="34" charset="0"/>
                    <a:cs typeface="Verdana" panose="020B0604030504040204" pitchFamily="34" charset="0"/>
                  </a:rPr>
                  <a:t>Substantiellement </a:t>
                </a:r>
                <a:r>
                  <a:rPr lang="it-IT" sz="1600" b="1" dirty="0">
                    <a:ea typeface="Verdana" panose="020B0604030504040204" pitchFamily="34" charset="0"/>
                    <a:cs typeface="Verdana" panose="020B0604030504040204" pitchFamily="34" charset="0"/>
                  </a:rPr>
                  <a:t>au-dessus des </a:t>
                </a:r>
                <a:r>
                  <a:rPr lang="it-IT" sz="1600" dirty="0">
                    <a:ea typeface="Verdana" panose="020B0604030504040204" pitchFamily="34" charset="0"/>
                    <a:cs typeface="Verdana" panose="020B0604030504040204" pitchFamily="34" charset="0"/>
                  </a:rPr>
                  <a:t>performances minimales</a:t>
                </a:r>
              </a:p>
            </p:txBody>
          </p:sp>
          <p:sp>
            <p:nvSpPr>
              <p:cNvPr id="37" name="Esagono 46">
                <a:extLst>
                  <a:ext uri="{FF2B5EF4-FFF2-40B4-BE49-F238E27FC236}">
                    <a16:creationId xmlns="" xmlns:a16="http://schemas.microsoft.com/office/drawing/2014/main" id="{52C73D21-1E03-4AAA-A819-0C5DEB7D5172}"/>
                  </a:ext>
                </a:extLst>
              </p:cNvPr>
              <p:cNvSpPr/>
              <p:nvPr/>
            </p:nvSpPr>
            <p:spPr>
              <a:xfrm>
                <a:off x="130701" y="3680035"/>
                <a:ext cx="712796" cy="493001"/>
              </a:xfrm>
              <a:prstGeom prst="hexag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it-IT"/>
              </a:p>
            </p:txBody>
          </p:sp>
          <p:sp>
            <p:nvSpPr>
              <p:cNvPr id="38" name="CasellaDiTesto 47">
                <a:extLst>
                  <a:ext uri="{FF2B5EF4-FFF2-40B4-BE49-F238E27FC236}">
                    <a16:creationId xmlns="" xmlns:a16="http://schemas.microsoft.com/office/drawing/2014/main" id="{017B101F-42DE-424E-8D1C-A9AA65707DE4}"/>
                  </a:ext>
                </a:extLst>
              </p:cNvPr>
              <p:cNvSpPr txBox="1"/>
              <p:nvPr/>
            </p:nvSpPr>
            <p:spPr>
              <a:xfrm>
                <a:off x="-1100134" y="3722141"/>
                <a:ext cx="3213100" cy="400110"/>
              </a:xfrm>
              <a:prstGeom prst="rect">
                <a:avLst/>
              </a:prstGeom>
              <a:noFill/>
            </p:spPr>
            <p:txBody>
              <a:bodyPr wrap="square" rtlCol="0">
                <a:spAutoFit/>
              </a:bodyPr>
              <a:lstStyle/>
              <a:p>
                <a:pPr algn="ctr"/>
                <a:r>
                  <a:rPr lang="it-IT" sz="2000" b="1" dirty="0">
                    <a:ea typeface="Verdana" panose="020B0604030504040204" pitchFamily="34" charset="0"/>
                    <a:cs typeface="Verdana" panose="020B0604030504040204" pitchFamily="34" charset="0"/>
                  </a:rPr>
                  <a:t>2</a:t>
                </a:r>
              </a:p>
            </p:txBody>
          </p:sp>
        </p:grpSp>
        <p:grpSp>
          <p:nvGrpSpPr>
            <p:cNvPr id="40" name="Gruppo 4">
              <a:extLst>
                <a:ext uri="{FF2B5EF4-FFF2-40B4-BE49-F238E27FC236}">
                  <a16:creationId xmlns="" xmlns:a16="http://schemas.microsoft.com/office/drawing/2014/main" id="{2E0919EF-17CF-4F9B-A847-E12629563928}"/>
                </a:ext>
              </a:extLst>
            </p:cNvPr>
            <p:cNvGrpSpPr/>
            <p:nvPr/>
          </p:nvGrpSpPr>
          <p:grpSpPr>
            <a:xfrm>
              <a:off x="288399" y="4289636"/>
              <a:ext cx="10299695" cy="493002"/>
              <a:chOff x="-1100134" y="4340435"/>
              <a:chExt cx="10299695" cy="493002"/>
            </a:xfrm>
          </p:grpSpPr>
          <p:sp>
            <p:nvSpPr>
              <p:cNvPr id="44" name="Esagono 51">
                <a:extLst>
                  <a:ext uri="{FF2B5EF4-FFF2-40B4-BE49-F238E27FC236}">
                    <a16:creationId xmlns="" xmlns:a16="http://schemas.microsoft.com/office/drawing/2014/main" id="{005A9499-7C8E-4A0A-8441-826A348AE370}"/>
                  </a:ext>
                </a:extLst>
              </p:cNvPr>
              <p:cNvSpPr/>
              <p:nvPr/>
            </p:nvSpPr>
            <p:spPr>
              <a:xfrm>
                <a:off x="955680" y="4340436"/>
                <a:ext cx="5224986" cy="493001"/>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41" name="CasellaDiTesto 36">
                <a:extLst>
                  <a:ext uri="{FF2B5EF4-FFF2-40B4-BE49-F238E27FC236}">
                    <a16:creationId xmlns="" xmlns:a16="http://schemas.microsoft.com/office/drawing/2014/main" id="{EBD29E0E-9A88-4A12-A6B5-44858238254E}"/>
                  </a:ext>
                </a:extLst>
              </p:cNvPr>
              <p:cNvSpPr txBox="1"/>
              <p:nvPr/>
            </p:nvSpPr>
            <p:spPr>
              <a:xfrm>
                <a:off x="1075794" y="4418524"/>
                <a:ext cx="8123767" cy="369332"/>
              </a:xfrm>
              <a:prstGeom prst="rect">
                <a:avLst/>
              </a:prstGeom>
              <a:noFill/>
            </p:spPr>
            <p:txBody>
              <a:bodyPr wrap="square" rtlCol="0">
                <a:spAutoFit/>
              </a:bodyPr>
              <a:lstStyle/>
              <a:p>
                <a:r>
                  <a:rPr lang="it-IT" b="1" dirty="0" smtClean="0">
                    <a:ea typeface="Verdana" panose="020B0604030504040204" pitchFamily="34" charset="0"/>
                    <a:cs typeface="Verdana" panose="020B0604030504040204" pitchFamily="34" charset="0"/>
                  </a:rPr>
                  <a:t>meilleure pratique</a:t>
                </a:r>
                <a:endParaRPr lang="it-IT" b="1" dirty="0">
                  <a:ea typeface="Verdana" panose="020B0604030504040204" pitchFamily="34" charset="0"/>
                  <a:cs typeface="Verdana" panose="020B0604030504040204" pitchFamily="34" charset="0"/>
                </a:endParaRPr>
              </a:p>
            </p:txBody>
          </p:sp>
          <p:sp>
            <p:nvSpPr>
              <p:cNvPr id="42" name="Esagono 49">
                <a:extLst>
                  <a:ext uri="{FF2B5EF4-FFF2-40B4-BE49-F238E27FC236}">
                    <a16:creationId xmlns="" xmlns:a16="http://schemas.microsoft.com/office/drawing/2014/main" id="{EB7E1DA6-7605-420C-9BD3-F6CC74F48BEE}"/>
                  </a:ext>
                </a:extLst>
              </p:cNvPr>
              <p:cNvSpPr/>
              <p:nvPr/>
            </p:nvSpPr>
            <p:spPr>
              <a:xfrm>
                <a:off x="130701" y="4340435"/>
                <a:ext cx="712796" cy="493001"/>
              </a:xfrm>
              <a:prstGeom prst="hexag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it-IT"/>
              </a:p>
            </p:txBody>
          </p:sp>
          <p:sp>
            <p:nvSpPr>
              <p:cNvPr id="43" name="CasellaDiTesto 50">
                <a:extLst>
                  <a:ext uri="{FF2B5EF4-FFF2-40B4-BE49-F238E27FC236}">
                    <a16:creationId xmlns="" xmlns:a16="http://schemas.microsoft.com/office/drawing/2014/main" id="{099248F1-E55A-4C25-9E31-0BDA542B9421}"/>
                  </a:ext>
                </a:extLst>
              </p:cNvPr>
              <p:cNvSpPr txBox="1"/>
              <p:nvPr/>
            </p:nvSpPr>
            <p:spPr>
              <a:xfrm>
                <a:off x="-1100134" y="4382541"/>
                <a:ext cx="3213100" cy="400110"/>
              </a:xfrm>
              <a:prstGeom prst="rect">
                <a:avLst/>
              </a:prstGeom>
              <a:noFill/>
            </p:spPr>
            <p:txBody>
              <a:bodyPr wrap="square" rtlCol="0">
                <a:spAutoFit/>
              </a:bodyPr>
              <a:lstStyle/>
              <a:p>
                <a:pPr algn="ctr"/>
                <a:r>
                  <a:rPr lang="it-IT" sz="2000" b="1" dirty="0">
                    <a:ea typeface="Verdana" panose="020B0604030504040204" pitchFamily="34" charset="0"/>
                    <a:cs typeface="Verdana" panose="020B0604030504040204" pitchFamily="34" charset="0"/>
                  </a:rPr>
                  <a:t>3</a:t>
                </a:r>
              </a:p>
            </p:txBody>
          </p:sp>
        </p:grpSp>
        <p:grpSp>
          <p:nvGrpSpPr>
            <p:cNvPr id="45" name="Gruppo 3">
              <a:extLst>
                <a:ext uri="{FF2B5EF4-FFF2-40B4-BE49-F238E27FC236}">
                  <a16:creationId xmlns="" xmlns:a16="http://schemas.microsoft.com/office/drawing/2014/main" id="{2F9C5936-7712-4B00-A512-7BA1812F73D2}"/>
                </a:ext>
              </a:extLst>
            </p:cNvPr>
            <p:cNvGrpSpPr/>
            <p:nvPr/>
          </p:nvGrpSpPr>
          <p:grpSpPr>
            <a:xfrm>
              <a:off x="288399" y="4950036"/>
              <a:ext cx="10333566" cy="676708"/>
              <a:chOff x="-1100134" y="5000835"/>
              <a:chExt cx="10333566" cy="676708"/>
            </a:xfrm>
          </p:grpSpPr>
          <p:sp>
            <p:nvSpPr>
              <p:cNvPr id="49" name="Esagono 54">
                <a:extLst>
                  <a:ext uri="{FF2B5EF4-FFF2-40B4-BE49-F238E27FC236}">
                    <a16:creationId xmlns="" xmlns:a16="http://schemas.microsoft.com/office/drawing/2014/main" id="{AF530D7E-55AB-4F6F-B13C-95E11C29CA01}"/>
                  </a:ext>
                </a:extLst>
              </p:cNvPr>
              <p:cNvSpPr/>
              <p:nvPr/>
            </p:nvSpPr>
            <p:spPr>
              <a:xfrm>
                <a:off x="972613" y="5000836"/>
                <a:ext cx="5224986" cy="493001"/>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46" name="CasellaDiTesto 37">
                <a:extLst>
                  <a:ext uri="{FF2B5EF4-FFF2-40B4-BE49-F238E27FC236}">
                    <a16:creationId xmlns="" xmlns:a16="http://schemas.microsoft.com/office/drawing/2014/main" id="{AF02EBB5-A851-4419-A4A0-9E72CD1A2877}"/>
                  </a:ext>
                </a:extLst>
              </p:cNvPr>
              <p:cNvSpPr txBox="1"/>
              <p:nvPr/>
            </p:nvSpPr>
            <p:spPr>
              <a:xfrm>
                <a:off x="1109665" y="5061990"/>
                <a:ext cx="8123767" cy="615553"/>
              </a:xfrm>
              <a:prstGeom prst="rect">
                <a:avLst/>
              </a:prstGeom>
              <a:noFill/>
            </p:spPr>
            <p:txBody>
              <a:bodyPr wrap="square" rtlCol="0">
                <a:spAutoFit/>
              </a:bodyPr>
              <a:lstStyle/>
              <a:p>
                <a:r>
                  <a:rPr lang="it-IT" b="1" dirty="0" smtClean="0">
                    <a:ea typeface="Verdana" panose="020B0604030504040204" pitchFamily="34" charset="0"/>
                    <a:cs typeface="Verdana" panose="020B0604030504040204" pitchFamily="34" charset="0"/>
                  </a:rPr>
                  <a:t>évolution </a:t>
                </a:r>
                <a:r>
                  <a:rPr lang="it-IT" dirty="0">
                    <a:ea typeface="Verdana" panose="020B0604030504040204" pitchFamily="34" charset="0"/>
                    <a:cs typeface="Verdana" panose="020B0604030504040204" pitchFamily="34" charset="0"/>
                  </a:rPr>
                  <a:t>vers d'</a:t>
                </a:r>
                <a:r>
                  <a:rPr lang="it-IT" dirty="0" smtClean="0">
                    <a:ea typeface="Verdana" panose="020B0604030504040204" pitchFamily="34" charset="0"/>
                    <a:cs typeface="Verdana" panose="020B0604030504040204" pitchFamily="34" charset="0"/>
                  </a:rPr>
                  <a:t>excellentes performances</a:t>
                </a:r>
                <a:endParaRPr lang="it-IT" dirty="0">
                  <a:ea typeface="Verdana" panose="020B0604030504040204" pitchFamily="34" charset="0"/>
                  <a:cs typeface="Verdana" panose="020B0604030504040204" pitchFamily="34" charset="0"/>
                </a:endParaRPr>
              </a:p>
              <a:p>
                <a:endParaRPr lang="it-IT" sz="1600" dirty="0">
                  <a:ea typeface="Verdana" panose="020B0604030504040204" pitchFamily="34" charset="0"/>
                  <a:cs typeface="Verdana" panose="020B0604030504040204" pitchFamily="34" charset="0"/>
                </a:endParaRPr>
              </a:p>
            </p:txBody>
          </p:sp>
          <p:sp>
            <p:nvSpPr>
              <p:cNvPr id="47" name="Esagono 52">
                <a:extLst>
                  <a:ext uri="{FF2B5EF4-FFF2-40B4-BE49-F238E27FC236}">
                    <a16:creationId xmlns="" xmlns:a16="http://schemas.microsoft.com/office/drawing/2014/main" id="{AD66AF6D-9468-4407-BBA3-EF1A8792A0C3}"/>
                  </a:ext>
                </a:extLst>
              </p:cNvPr>
              <p:cNvSpPr/>
              <p:nvPr/>
            </p:nvSpPr>
            <p:spPr>
              <a:xfrm>
                <a:off x="130701" y="5000835"/>
                <a:ext cx="712796" cy="493001"/>
              </a:xfrm>
              <a:prstGeom prst="hexag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it-IT"/>
              </a:p>
            </p:txBody>
          </p:sp>
          <p:sp>
            <p:nvSpPr>
              <p:cNvPr id="48" name="CasellaDiTesto 53">
                <a:extLst>
                  <a:ext uri="{FF2B5EF4-FFF2-40B4-BE49-F238E27FC236}">
                    <a16:creationId xmlns="" xmlns:a16="http://schemas.microsoft.com/office/drawing/2014/main" id="{F51D47C2-E429-45E3-88DA-2F532A7D37AB}"/>
                  </a:ext>
                </a:extLst>
              </p:cNvPr>
              <p:cNvSpPr txBox="1"/>
              <p:nvPr/>
            </p:nvSpPr>
            <p:spPr>
              <a:xfrm>
                <a:off x="-1100134" y="5042941"/>
                <a:ext cx="3213100" cy="400110"/>
              </a:xfrm>
              <a:prstGeom prst="rect">
                <a:avLst/>
              </a:prstGeom>
              <a:noFill/>
            </p:spPr>
            <p:txBody>
              <a:bodyPr wrap="square" rtlCol="0">
                <a:spAutoFit/>
              </a:bodyPr>
              <a:lstStyle/>
              <a:p>
                <a:pPr algn="ctr"/>
                <a:r>
                  <a:rPr lang="it-IT" sz="2000" b="1" dirty="0">
                    <a:ea typeface="Verdana" panose="020B0604030504040204" pitchFamily="34" charset="0"/>
                    <a:cs typeface="Verdana" panose="020B0604030504040204" pitchFamily="34" charset="0"/>
                  </a:rPr>
                  <a:t>4</a:t>
                </a:r>
              </a:p>
            </p:txBody>
          </p:sp>
        </p:grpSp>
        <p:grpSp>
          <p:nvGrpSpPr>
            <p:cNvPr id="50" name="Gruppo 2">
              <a:extLst>
                <a:ext uri="{FF2B5EF4-FFF2-40B4-BE49-F238E27FC236}">
                  <a16:creationId xmlns="" xmlns:a16="http://schemas.microsoft.com/office/drawing/2014/main" id="{40505A4B-7C29-452B-980E-FA43FAD2FB49}"/>
                </a:ext>
              </a:extLst>
            </p:cNvPr>
            <p:cNvGrpSpPr/>
            <p:nvPr/>
          </p:nvGrpSpPr>
          <p:grpSpPr>
            <a:xfrm>
              <a:off x="288399" y="5576571"/>
              <a:ext cx="10350497" cy="509933"/>
              <a:chOff x="-1100134" y="5627370"/>
              <a:chExt cx="10350497" cy="509933"/>
            </a:xfrm>
          </p:grpSpPr>
          <p:sp>
            <p:nvSpPr>
              <p:cNvPr id="54" name="Esagono 57">
                <a:extLst>
                  <a:ext uri="{FF2B5EF4-FFF2-40B4-BE49-F238E27FC236}">
                    <a16:creationId xmlns="" xmlns:a16="http://schemas.microsoft.com/office/drawing/2014/main" id="{02CCAD4C-517C-4BE2-B28E-4710BFBBC948}"/>
                  </a:ext>
                </a:extLst>
              </p:cNvPr>
              <p:cNvSpPr/>
              <p:nvPr/>
            </p:nvSpPr>
            <p:spPr>
              <a:xfrm>
                <a:off x="989547" y="5627370"/>
                <a:ext cx="5224986" cy="493001"/>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it-IT"/>
              </a:p>
            </p:txBody>
          </p:sp>
          <p:sp>
            <p:nvSpPr>
              <p:cNvPr id="51" name="CasellaDiTesto 38">
                <a:extLst>
                  <a:ext uri="{FF2B5EF4-FFF2-40B4-BE49-F238E27FC236}">
                    <a16:creationId xmlns="" xmlns:a16="http://schemas.microsoft.com/office/drawing/2014/main" id="{35CDD280-A998-4232-8A42-9EC855DE0B17}"/>
                  </a:ext>
                </a:extLst>
              </p:cNvPr>
              <p:cNvSpPr txBox="1"/>
              <p:nvPr/>
            </p:nvSpPr>
            <p:spPr>
              <a:xfrm>
                <a:off x="1126596" y="5705455"/>
                <a:ext cx="8123767" cy="369332"/>
              </a:xfrm>
              <a:prstGeom prst="rect">
                <a:avLst/>
              </a:prstGeom>
              <a:noFill/>
            </p:spPr>
            <p:txBody>
              <a:bodyPr wrap="square" rtlCol="0">
                <a:spAutoFit/>
              </a:bodyPr>
              <a:lstStyle/>
              <a:p>
                <a:r>
                  <a:rPr lang="it-IT" dirty="0">
                    <a:ea typeface="Verdana" panose="020B0604030504040204" pitchFamily="34" charset="0"/>
                    <a:cs typeface="Verdana" panose="020B0604030504040204" pitchFamily="34" charset="0"/>
                  </a:rPr>
                  <a:t>performance </a:t>
                </a:r>
                <a:r>
                  <a:rPr lang="it-IT" b="1" dirty="0" smtClean="0">
                    <a:ea typeface="Verdana" panose="020B0604030504040204" pitchFamily="34" charset="0"/>
                    <a:cs typeface="Verdana" panose="020B0604030504040204" pitchFamily="34" charset="0"/>
                  </a:rPr>
                  <a:t>excellente </a:t>
                </a:r>
                <a:r>
                  <a:rPr lang="it-IT" b="1" dirty="0">
                    <a:ea typeface="Verdana" panose="020B0604030504040204" pitchFamily="34" charset="0"/>
                    <a:cs typeface="Verdana" panose="020B0604030504040204" pitchFamily="34" charset="0"/>
                  </a:rPr>
                  <a:t>et idéale</a:t>
                </a:r>
              </a:p>
            </p:txBody>
          </p:sp>
          <p:sp>
            <p:nvSpPr>
              <p:cNvPr id="52" name="Esagono 55">
                <a:extLst>
                  <a:ext uri="{FF2B5EF4-FFF2-40B4-BE49-F238E27FC236}">
                    <a16:creationId xmlns="" xmlns:a16="http://schemas.microsoft.com/office/drawing/2014/main" id="{577FCED7-3D85-42AE-97E8-23389994A7C5}"/>
                  </a:ext>
                </a:extLst>
              </p:cNvPr>
              <p:cNvSpPr/>
              <p:nvPr/>
            </p:nvSpPr>
            <p:spPr>
              <a:xfrm>
                <a:off x="130701" y="5644302"/>
                <a:ext cx="712796" cy="493001"/>
              </a:xfrm>
              <a:prstGeom prst="hexagon">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it-IT"/>
              </a:p>
            </p:txBody>
          </p:sp>
          <p:sp>
            <p:nvSpPr>
              <p:cNvPr id="53" name="CasellaDiTesto 56">
                <a:extLst>
                  <a:ext uri="{FF2B5EF4-FFF2-40B4-BE49-F238E27FC236}">
                    <a16:creationId xmlns="" xmlns:a16="http://schemas.microsoft.com/office/drawing/2014/main" id="{CEF3504E-7F09-4971-9D03-95C9014372D9}"/>
                  </a:ext>
                </a:extLst>
              </p:cNvPr>
              <p:cNvSpPr txBox="1"/>
              <p:nvPr/>
            </p:nvSpPr>
            <p:spPr>
              <a:xfrm>
                <a:off x="-1100134" y="5695933"/>
                <a:ext cx="3213100" cy="400110"/>
              </a:xfrm>
              <a:prstGeom prst="rect">
                <a:avLst/>
              </a:prstGeom>
              <a:noFill/>
            </p:spPr>
            <p:txBody>
              <a:bodyPr wrap="square" rtlCol="0">
                <a:spAutoFit/>
              </a:bodyPr>
              <a:lstStyle/>
              <a:p>
                <a:pPr algn="ctr"/>
                <a:r>
                  <a:rPr lang="it-IT" sz="2000" b="1" dirty="0">
                    <a:ea typeface="Verdana" panose="020B0604030504040204" pitchFamily="34" charset="0"/>
                    <a:cs typeface="Verdana" panose="020B0604030504040204" pitchFamily="34" charset="0"/>
                  </a:rPr>
                  <a:t>5</a:t>
                </a:r>
              </a:p>
            </p:txBody>
          </p:sp>
        </p:grpSp>
      </p:grpSp>
      <p:sp>
        <p:nvSpPr>
          <p:cNvPr id="56" name="ZoneTexte 55"/>
          <p:cNvSpPr txBox="1"/>
          <p:nvPr/>
        </p:nvSpPr>
        <p:spPr>
          <a:xfrm>
            <a:off x="2209800" y="6581001"/>
            <a:ext cx="4581525" cy="276999"/>
          </a:xfrm>
          <a:prstGeom prst="rect">
            <a:avLst/>
          </a:prstGeom>
          <a:solidFill>
            <a:srgbClr val="77933C"/>
          </a:solidFill>
        </p:spPr>
        <p:txBody>
          <a:bodyPr wrap="square" rtlCol="0">
            <a:spAutoFit/>
          </a:bodyPr>
          <a:lstStyle/>
          <a:p>
            <a:r>
              <a:rPr lang="fr-FR" sz="1200" dirty="0">
                <a:solidFill>
                  <a:schemeClr val="bg1"/>
                </a:solidFill>
              </a:rPr>
              <a:t>SYSTÈME DE FORMATION DES VILLES </a:t>
            </a:r>
            <a:r>
              <a:rPr lang="fr-FR" sz="1200" dirty="0" smtClean="0">
                <a:solidFill>
                  <a:schemeClr val="bg1"/>
                </a:solidFill>
              </a:rPr>
              <a:t>MÉDITERRANÉENNES DURABLES</a:t>
            </a:r>
            <a:endParaRPr lang="fr-FR" sz="1200" dirty="0">
              <a:solidFill>
                <a:schemeClr val="bg1"/>
              </a:solidFill>
            </a:endParaRPr>
          </a:p>
        </p:txBody>
      </p:sp>
    </p:spTree>
    <p:extLst>
      <p:ext uri="{BB962C8B-B14F-4D97-AF65-F5344CB8AC3E}">
        <p14:creationId xmlns="" xmlns:p14="http://schemas.microsoft.com/office/powerpoint/2010/main" val="3071761081"/>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9" ma:contentTypeDescription="Crea un document nou" ma:contentTypeScope="" ma:versionID="06da44c9fdc2f137721723683469ed5c">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50f93151299274fdc3ed206dc3202385"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4E0100A-C0C6-4031-B9A4-F348CD84952B}"/>
</file>

<file path=customXml/itemProps2.xml><?xml version="1.0" encoding="utf-8"?>
<ds:datastoreItem xmlns:ds="http://schemas.openxmlformats.org/officeDocument/2006/customXml" ds:itemID="{AF955393-4249-405E-AC1E-FBC852F4212D}">
  <ds:schemaRefs>
    <ds:schemaRef ds:uri="http://schemas.microsoft.com/office/2006/documentManagement/types"/>
    <ds:schemaRef ds:uri="http://purl.org/dc/dcmitype/"/>
    <ds:schemaRef ds:uri="7703844f-ab03-448f-aed1-f35d29f3bcba"/>
    <ds:schemaRef ds:uri="http://schemas.openxmlformats.org/package/2006/metadata/core-properties"/>
    <ds:schemaRef ds:uri="http://schemas.microsoft.com/office/2006/metadata/properties"/>
    <ds:schemaRef ds:uri="http://purl.org/dc/elements/1.1/"/>
    <ds:schemaRef ds:uri="http://www.w3.org/XML/1998/namespace"/>
    <ds:schemaRef ds:uri="http://purl.org/dc/terms/"/>
    <ds:schemaRef ds:uri="http://schemas.microsoft.com/office/infopath/2007/PartnerControls"/>
    <ds:schemaRef ds:uri="019ad8dd-0490-40d8-9346-bcbaec298f68"/>
  </ds:schemaRefs>
</ds:datastoreItem>
</file>

<file path=customXml/itemProps3.xml><?xml version="1.0" encoding="utf-8"?>
<ds:datastoreItem xmlns:ds="http://schemas.openxmlformats.org/officeDocument/2006/customXml" ds:itemID="{706C29B6-9601-49E4-BD6F-156F7DC1AFF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19082</TotalTime>
  <Words>1970</Words>
  <Application>Microsoft Office PowerPoint</Application>
  <PresentationFormat>Affichage à l'écran (4:3)</PresentationFormat>
  <Paragraphs>392</Paragraphs>
  <Slides>25</Slides>
  <Notes>1</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Larissa</vt:lpstr>
      <vt:lpstr>Diapositive 1</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SCTool - Echelle de la ville</vt:lpstr>
      <vt:lpstr>SMC SNTool – Echelle de la ville</vt:lpstr>
      <vt:lpstr>SMC SCTool - Echelle de la ville</vt:lpstr>
      <vt:lpstr>SMC SCTool - Echelle de la ville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Maher</cp:lastModifiedBy>
  <cp:revision>367</cp:revision>
  <dcterms:created xsi:type="dcterms:W3CDTF">2017-01-09T10:20:00Z</dcterms:created>
  <dcterms:modified xsi:type="dcterms:W3CDTF">2023-07-24T18:03:24Z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